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51"/>
  </p:notesMasterIdLst>
  <p:sldIdLst>
    <p:sldId id="257" r:id="rId3"/>
    <p:sldId id="323" r:id="rId4"/>
    <p:sldId id="260" r:id="rId5"/>
    <p:sldId id="261" r:id="rId6"/>
    <p:sldId id="328" r:id="rId7"/>
    <p:sldId id="303" r:id="rId8"/>
    <p:sldId id="299" r:id="rId9"/>
    <p:sldId id="300" r:id="rId10"/>
    <p:sldId id="301" r:id="rId11"/>
    <p:sldId id="302" r:id="rId12"/>
    <p:sldId id="262" r:id="rId13"/>
    <p:sldId id="281" r:id="rId14"/>
    <p:sldId id="286" r:id="rId15"/>
    <p:sldId id="285" r:id="rId16"/>
    <p:sldId id="329" r:id="rId17"/>
    <p:sldId id="263" r:id="rId18"/>
    <p:sldId id="330" r:id="rId19"/>
    <p:sldId id="264" r:id="rId20"/>
    <p:sldId id="332" r:id="rId21"/>
    <p:sldId id="266" r:id="rId22"/>
    <p:sldId id="267" r:id="rId23"/>
    <p:sldId id="287" r:id="rId24"/>
    <p:sldId id="321" r:id="rId25"/>
    <p:sldId id="320" r:id="rId26"/>
    <p:sldId id="305" r:id="rId27"/>
    <p:sldId id="306" r:id="rId28"/>
    <p:sldId id="325" r:id="rId29"/>
    <p:sldId id="314" r:id="rId30"/>
    <p:sldId id="315" r:id="rId31"/>
    <p:sldId id="316" r:id="rId32"/>
    <p:sldId id="275" r:id="rId33"/>
    <p:sldId id="276" r:id="rId34"/>
    <p:sldId id="277" r:id="rId35"/>
    <p:sldId id="333" r:id="rId36"/>
    <p:sldId id="304" r:id="rId37"/>
    <p:sldId id="331" r:id="rId38"/>
    <p:sldId id="278" r:id="rId39"/>
    <p:sldId id="313" r:id="rId40"/>
    <p:sldId id="327" r:id="rId41"/>
    <p:sldId id="269" r:id="rId42"/>
    <p:sldId id="326" r:id="rId43"/>
    <p:sldId id="312" r:id="rId44"/>
    <p:sldId id="317" r:id="rId45"/>
    <p:sldId id="318" r:id="rId46"/>
    <p:sldId id="319" r:id="rId47"/>
    <p:sldId id="274" r:id="rId48"/>
    <p:sldId id="308" r:id="rId49"/>
    <p:sldId id="2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4660"/>
  </p:normalViewPr>
  <p:slideViewPr>
    <p:cSldViewPr snapToGrid="0">
      <p:cViewPr>
        <p:scale>
          <a:sx n="75" d="100"/>
          <a:sy n="75" d="100"/>
        </p:scale>
        <p:origin x="63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469D8-B818-4589-A2E4-89F90D6BC410}"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D3E51-559B-4F4F-8F60-FCD0499C94D7}" type="slidenum">
              <a:rPr lang="en-US" smtClean="0"/>
              <a:t>‹#›</a:t>
            </a:fld>
            <a:endParaRPr lang="en-US"/>
          </a:p>
        </p:txBody>
      </p:sp>
    </p:spTree>
    <p:extLst>
      <p:ext uri="{BB962C8B-B14F-4D97-AF65-F5344CB8AC3E}">
        <p14:creationId xmlns:p14="http://schemas.microsoft.com/office/powerpoint/2010/main" val="2477235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14aa362f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g1614aa362fa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 name="Google Shape;72;g1614aa362fa_0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864771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Models are large, lots of work has gone into them, specialized hardware, not easy to </a:t>
            </a:r>
            <a:r>
              <a:rPr lang="en-US" dirty="0" err="1" smtClean="0"/>
              <a:t>reimplement</a:t>
            </a:r>
            <a:r>
              <a:rPr lang="en-US" dirty="0" smtClean="0"/>
              <a:t> from scratch! </a:t>
            </a:r>
            <a:endParaRPr lang="en-US" dirty="0"/>
          </a:p>
        </p:txBody>
      </p:sp>
      <p:sp>
        <p:nvSpPr>
          <p:cNvPr id="4" name="Slide Number Placeholder 3"/>
          <p:cNvSpPr>
            <a:spLocks noGrp="1"/>
          </p:cNvSpPr>
          <p:nvPr>
            <p:ph type="sldNum" sz="quarter" idx="10"/>
          </p:nvPr>
        </p:nvSpPr>
        <p:spPr/>
        <p:txBody>
          <a:bodyPr/>
          <a:lstStyle/>
          <a:p>
            <a:fld id="{8901BAFD-BDF1-4073-A261-64C06A00B82D}" type="slidenum">
              <a:rPr lang="de-DE" smtClean="0"/>
              <a:t>26</a:t>
            </a:fld>
            <a:endParaRPr lang="de-DE"/>
          </a:p>
        </p:txBody>
      </p:sp>
    </p:spTree>
    <p:extLst>
      <p:ext uri="{BB962C8B-B14F-4D97-AF65-F5344CB8AC3E}">
        <p14:creationId xmlns:p14="http://schemas.microsoft.com/office/powerpoint/2010/main" val="1516638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58c9af48ee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u="sng" dirty="0" smtClean="0"/>
              <a:t>30s</a:t>
            </a:r>
          </a:p>
          <a:p>
            <a:pPr marL="0" lvl="0" indent="0" algn="l" rtl="0">
              <a:lnSpc>
                <a:spcPct val="100000"/>
              </a:lnSpc>
              <a:spcBef>
                <a:spcPts val="0"/>
              </a:spcBef>
              <a:spcAft>
                <a:spcPts val="0"/>
              </a:spcAft>
              <a:buSzPts val="1100"/>
              <a:buNone/>
            </a:pPr>
            <a:r>
              <a:rPr lang="en-US" dirty="0" smtClean="0"/>
              <a:t>To</a:t>
            </a:r>
            <a:r>
              <a:rPr lang="en-US" baseline="0" dirty="0" smtClean="0"/>
              <a:t> analyze, simulate and forecast the Earth system we can use data-centric machine learning or numerical simulations incorporating scientific knowledge.</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baseline="0" dirty="0" smtClean="0"/>
              <a:t>Both go back over a century and remain relevant today</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baseline="0" dirty="0" smtClean="0"/>
              <a:t>They have complementary strengths and weakness:</a:t>
            </a:r>
          </a:p>
          <a:p>
            <a:pPr marL="0" lvl="0" indent="0" algn="l" rtl="0">
              <a:lnSpc>
                <a:spcPct val="100000"/>
              </a:lnSpc>
              <a:spcBef>
                <a:spcPts val="0"/>
              </a:spcBef>
              <a:spcAft>
                <a:spcPts val="0"/>
              </a:spcAft>
              <a:buSzPts val="1100"/>
              <a:buNone/>
            </a:pPr>
            <a:r>
              <a:rPr lang="en-US" baseline="0" dirty="0" smtClean="0"/>
              <a:t>ML is efficient for data fitting, but ignores what we know as scientists</a:t>
            </a:r>
          </a:p>
          <a:p>
            <a:pPr marL="0" lvl="0" indent="0" algn="l" rtl="0">
              <a:lnSpc>
                <a:spcPct val="100000"/>
              </a:lnSpc>
              <a:spcBef>
                <a:spcPts val="0"/>
              </a:spcBef>
              <a:spcAft>
                <a:spcPts val="0"/>
              </a:spcAft>
              <a:buSzPts val="1100"/>
              <a:buNone/>
            </a:pPr>
            <a:r>
              <a:rPr lang="en-US" baseline="0" dirty="0" smtClean="0"/>
              <a:t>Simulation incorporates our knowledge, but lacks the flexibility and efficiency in data fitting</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dirty="0" smtClean="0"/>
              <a:t>Our </a:t>
            </a:r>
            <a:r>
              <a:rPr lang="en-US" baseline="0" dirty="0" smtClean="0"/>
              <a:t>research seeks to combine the best aspects of ML and numerical simulation, achieving better cost-accuracy tradeoffs and improve our understanding of the Earth system</a:t>
            </a:r>
          </a:p>
          <a:p>
            <a:pPr marL="0" lvl="0" indent="0" algn="l" rtl="0">
              <a:lnSpc>
                <a:spcPct val="100000"/>
              </a:lnSpc>
              <a:spcBef>
                <a:spcPts val="0"/>
              </a:spcBef>
              <a:spcAft>
                <a:spcPts val="0"/>
              </a:spcAft>
              <a:buSzPts val="1100"/>
              <a:buNone/>
            </a:pPr>
            <a:endParaRPr lang="en-US" dirty="0" smtClean="0"/>
          </a:p>
        </p:txBody>
      </p:sp>
      <p:sp>
        <p:nvSpPr>
          <p:cNvPr id="286" name="Google Shape;286;g158c9af48ee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5501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F4D47A-CEED-492E-8BF1-5CC10EB43441}" type="slidenum">
              <a:rPr lang="de-DE" smtClean="0"/>
              <a:t>30</a:t>
            </a:fld>
            <a:endParaRPr lang="de-DE"/>
          </a:p>
        </p:txBody>
      </p:sp>
    </p:spTree>
    <p:extLst>
      <p:ext uri="{BB962C8B-B14F-4D97-AF65-F5344CB8AC3E}">
        <p14:creationId xmlns:p14="http://schemas.microsoft.com/office/powerpoint/2010/main" val="1500030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F4D47A-CEED-492E-8BF1-5CC10EB43441}" type="slidenum">
              <a:rPr lang="de-DE" smtClean="0"/>
              <a:t>31</a:t>
            </a:fld>
            <a:endParaRPr lang="de-DE"/>
          </a:p>
        </p:txBody>
      </p:sp>
    </p:spTree>
    <p:extLst>
      <p:ext uri="{BB962C8B-B14F-4D97-AF65-F5344CB8AC3E}">
        <p14:creationId xmlns:p14="http://schemas.microsoft.com/office/powerpoint/2010/main" val="2456330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thought about why the emulators failed to learn for this model, and this got us thinking about how the simulator updates the system state</a:t>
            </a:r>
          </a:p>
          <a:p>
            <a:endParaRPr lang="en-US" dirty="0"/>
          </a:p>
          <a:p>
            <a:r>
              <a:rPr lang="en-US" dirty="0" smtClean="0"/>
              <a:t>In particular, how does a single location of the new system state depend on locations in the old state?</a:t>
            </a:r>
            <a:endParaRPr lang="en-US" dirty="0"/>
          </a:p>
        </p:txBody>
      </p:sp>
      <p:sp>
        <p:nvSpPr>
          <p:cNvPr id="4" name="Slide Number Placeholder 3"/>
          <p:cNvSpPr>
            <a:spLocks noGrp="1"/>
          </p:cNvSpPr>
          <p:nvPr>
            <p:ph type="sldNum" sz="quarter" idx="10"/>
          </p:nvPr>
        </p:nvSpPr>
        <p:spPr/>
        <p:txBody>
          <a:bodyPr/>
          <a:lstStyle/>
          <a:p>
            <a:fld id="{36F4D47A-CEED-492E-8BF1-5CC10EB43441}" type="slidenum">
              <a:rPr lang="de-DE" smtClean="0"/>
              <a:t>32</a:t>
            </a:fld>
            <a:endParaRPr lang="de-DE"/>
          </a:p>
        </p:txBody>
      </p:sp>
    </p:spTree>
    <p:extLst>
      <p:ext uri="{BB962C8B-B14F-4D97-AF65-F5344CB8AC3E}">
        <p14:creationId xmlns:p14="http://schemas.microsoft.com/office/powerpoint/2010/main" val="291998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F4D47A-CEED-492E-8BF1-5CC10EB43441}" type="slidenum">
              <a:rPr lang="de-DE" smtClean="0"/>
              <a:t>33</a:t>
            </a:fld>
            <a:endParaRPr lang="de-DE"/>
          </a:p>
        </p:txBody>
      </p:sp>
    </p:spTree>
    <p:extLst>
      <p:ext uri="{BB962C8B-B14F-4D97-AF65-F5344CB8AC3E}">
        <p14:creationId xmlns:p14="http://schemas.microsoft.com/office/powerpoint/2010/main" val="3395859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F4D47A-CEED-492E-8BF1-5CC10EB43441}" type="slidenum">
              <a:rPr lang="de-DE" smtClean="0"/>
              <a:t>37</a:t>
            </a:fld>
            <a:endParaRPr lang="de-DE"/>
          </a:p>
        </p:txBody>
      </p:sp>
    </p:spTree>
    <p:extLst>
      <p:ext uri="{BB962C8B-B14F-4D97-AF65-F5344CB8AC3E}">
        <p14:creationId xmlns:p14="http://schemas.microsoft.com/office/powerpoint/2010/main" val="2189408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58c9af48ee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u="sng" dirty="0" smtClean="0"/>
              <a:t>30s</a:t>
            </a:r>
          </a:p>
          <a:p>
            <a:pPr marL="0" lvl="0" indent="0" algn="l" rtl="0">
              <a:lnSpc>
                <a:spcPct val="100000"/>
              </a:lnSpc>
              <a:spcBef>
                <a:spcPts val="0"/>
              </a:spcBef>
              <a:spcAft>
                <a:spcPts val="0"/>
              </a:spcAft>
              <a:buSzPts val="1100"/>
              <a:buNone/>
            </a:pPr>
            <a:r>
              <a:rPr lang="en-US" dirty="0" smtClean="0"/>
              <a:t>To</a:t>
            </a:r>
            <a:r>
              <a:rPr lang="en-US" baseline="0" dirty="0" smtClean="0"/>
              <a:t> analyze, simulate and forecast the Earth system we can use data-centric machine learning or numerical simulations incorporating scientific knowledge.</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baseline="0" dirty="0" smtClean="0"/>
              <a:t>Both go back over a century and remain relevant today</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baseline="0" dirty="0" smtClean="0"/>
              <a:t>They have complementary strengths and weakness:</a:t>
            </a:r>
          </a:p>
          <a:p>
            <a:pPr marL="0" lvl="0" indent="0" algn="l" rtl="0">
              <a:lnSpc>
                <a:spcPct val="100000"/>
              </a:lnSpc>
              <a:spcBef>
                <a:spcPts val="0"/>
              </a:spcBef>
              <a:spcAft>
                <a:spcPts val="0"/>
              </a:spcAft>
              <a:buSzPts val="1100"/>
              <a:buNone/>
            </a:pPr>
            <a:r>
              <a:rPr lang="en-US" baseline="0" dirty="0" smtClean="0"/>
              <a:t>ML is efficient for data fitting, but ignores what we know as scientists</a:t>
            </a:r>
          </a:p>
          <a:p>
            <a:pPr marL="0" lvl="0" indent="0" algn="l" rtl="0">
              <a:lnSpc>
                <a:spcPct val="100000"/>
              </a:lnSpc>
              <a:spcBef>
                <a:spcPts val="0"/>
              </a:spcBef>
              <a:spcAft>
                <a:spcPts val="0"/>
              </a:spcAft>
              <a:buSzPts val="1100"/>
              <a:buNone/>
            </a:pPr>
            <a:r>
              <a:rPr lang="en-US" baseline="0" dirty="0" smtClean="0"/>
              <a:t>Simulation incorporates our knowledge, but lacks the flexibility and efficiency in data fitting</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dirty="0" smtClean="0"/>
              <a:t>Our </a:t>
            </a:r>
            <a:r>
              <a:rPr lang="en-US" baseline="0" dirty="0" smtClean="0"/>
              <a:t>research seeks to combine the best aspects of ML and numerical simulation, achieving better cost-accuracy tradeoffs and improve our understanding of the Earth system</a:t>
            </a:r>
          </a:p>
          <a:p>
            <a:pPr marL="0" lvl="0" indent="0" algn="l" rtl="0">
              <a:lnSpc>
                <a:spcPct val="100000"/>
              </a:lnSpc>
              <a:spcBef>
                <a:spcPts val="0"/>
              </a:spcBef>
              <a:spcAft>
                <a:spcPts val="0"/>
              </a:spcAft>
              <a:buSzPts val="1100"/>
              <a:buNone/>
            </a:pPr>
            <a:endParaRPr lang="en-US" dirty="0" smtClean="0"/>
          </a:p>
        </p:txBody>
      </p:sp>
      <p:sp>
        <p:nvSpPr>
          <p:cNvPr id="286" name="Google Shape;286;g158c9af48ee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696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55d8410a85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smtClean="0"/>
              <a:t>2m</a:t>
            </a:r>
          </a:p>
          <a:p>
            <a:pPr marL="0" lvl="0" indent="0" algn="l" rtl="0">
              <a:spcBef>
                <a:spcPts val="0"/>
              </a:spcBef>
              <a:spcAft>
                <a:spcPts val="0"/>
              </a:spcAft>
              <a:buNone/>
            </a:pPr>
            <a:r>
              <a:rPr lang="en-US" dirty="0" smtClean="0"/>
              <a:t>One way</a:t>
            </a:r>
            <a:r>
              <a:rPr lang="en-US" baseline="0" dirty="0" smtClean="0"/>
              <a:t> of building hybrid methods is to put ML-based components inside of numerical simulations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Suppose we have a complex simulation of the Earth system, such as a climate or weather model. How can we improve it using ML?</a:t>
            </a:r>
          </a:p>
          <a:p>
            <a:pPr marL="0" lvl="0" indent="0" algn="l" rtl="0">
              <a:spcBef>
                <a:spcPts val="0"/>
              </a:spcBef>
              <a:spcAft>
                <a:spcPts val="0"/>
              </a:spcAft>
              <a:buNone/>
            </a:pPr>
            <a:endParaRPr lang="en-US" baseline="0" dirty="0" smtClean="0"/>
          </a:p>
          <a:p>
            <a:pPr marL="171450" lvl="0" indent="-171450" algn="l" rtl="0">
              <a:spcBef>
                <a:spcPts val="0"/>
              </a:spcBef>
              <a:spcAft>
                <a:spcPts val="0"/>
              </a:spcAft>
              <a:buFont typeface="Arial" panose="020B0604020202020204" pitchFamily="34" charset="0"/>
              <a:buChar char="•"/>
            </a:pPr>
            <a:r>
              <a:rPr lang="en-US" baseline="0" dirty="0" smtClean="0"/>
              <a:t>clearly, for the parts of our physical simulation where we have good understanding and high numerical efficiency, we don’t’ want to reinvent the wheel with ML. these components should stay as they are!</a:t>
            </a:r>
          </a:p>
          <a:p>
            <a:pPr marL="171450" lvl="0" indent="-171450" algn="l" rtl="0">
              <a:spcBef>
                <a:spcPts val="0"/>
              </a:spcBef>
              <a:spcAft>
                <a:spcPts val="0"/>
              </a:spcAft>
              <a:buFont typeface="Arial" panose="020B0604020202020204" pitchFamily="34" charset="0"/>
              <a:buChar char="•"/>
            </a:pPr>
            <a:r>
              <a:rPr lang="en-US" baseline="0" dirty="0" smtClean="0"/>
              <a:t>For processes that we can simulate accurately, but where these simulations are too computationally costly for large scale simulation experiments or operational climate/weather services, we want to train fast emulators using simulation data.</a:t>
            </a:r>
            <a:endParaRPr lang="en-US" dirty="0" smtClean="0"/>
          </a:p>
          <a:p>
            <a:pPr marL="0" lvl="0" indent="0" algn="l" rtl="0">
              <a:spcBef>
                <a:spcPts val="0"/>
              </a:spcBef>
              <a:spcAft>
                <a:spcPts val="0"/>
              </a:spcAft>
              <a:buNone/>
            </a:pPr>
            <a:endParaRPr lang="en-US" dirty="0" smtClean="0"/>
          </a:p>
          <a:p>
            <a:pPr marL="171450" lvl="0" indent="-171450" algn="l" rtl="0">
              <a:spcBef>
                <a:spcPts val="0"/>
              </a:spcBef>
              <a:spcAft>
                <a:spcPts val="0"/>
              </a:spcAft>
              <a:buFont typeface="Arial" panose="020B0604020202020204" pitchFamily="34" charset="0"/>
              <a:buChar char="•"/>
            </a:pPr>
            <a:r>
              <a:rPr lang="en-US" dirty="0" smtClean="0"/>
              <a:t>Cloud microphysics, working</a:t>
            </a:r>
            <a:r>
              <a:rPr lang="en-US" baseline="0" dirty="0" smtClean="0"/>
              <a:t> with German weather service and MPI-M</a:t>
            </a:r>
            <a:endParaRPr lang="en-US" dirty="0" smtClean="0"/>
          </a:p>
          <a:p>
            <a:pPr marL="171450" marR="0" lvl="0" indent="-171450" algn="l" rtl="0">
              <a:lnSpc>
                <a:spcPct val="100000"/>
              </a:lnSpc>
              <a:spcBef>
                <a:spcPts val="0"/>
              </a:spcBef>
              <a:spcAft>
                <a:spcPts val="0"/>
              </a:spcAft>
              <a:buClr>
                <a:srgbClr val="000000"/>
              </a:buClr>
              <a:buSzPts val="1000"/>
              <a:buFontTx/>
              <a:buChar char="-"/>
            </a:pPr>
            <a:r>
              <a:rPr lang="en-US" sz="1100" b="0" i="0" u="none" strike="noStrike" cap="none" dirty="0" smtClean="0">
                <a:solidFill>
                  <a:srgbClr val="000000"/>
                </a:solidFill>
                <a:latin typeface="Arial"/>
                <a:ea typeface="Arial"/>
                <a:cs typeface="Arial"/>
                <a:sym typeface="Arial"/>
              </a:rPr>
              <a:t>Important for climate and weather, radiation balance</a:t>
            </a:r>
          </a:p>
          <a:p>
            <a:pPr marL="171450" marR="0" lvl="0" indent="-171450" algn="l" rtl="0">
              <a:lnSpc>
                <a:spcPct val="100000"/>
              </a:lnSpc>
              <a:spcBef>
                <a:spcPts val="0"/>
              </a:spcBef>
              <a:spcAft>
                <a:spcPts val="0"/>
              </a:spcAft>
              <a:buClr>
                <a:srgbClr val="000000"/>
              </a:buClr>
              <a:buSzPts val="1000"/>
              <a:buFontTx/>
              <a:buChar char="-"/>
            </a:pPr>
            <a:r>
              <a:rPr lang="en-US" sz="1100" b="0" i="0" u="none" strike="noStrike" cap="none" dirty="0" smtClean="0">
                <a:solidFill>
                  <a:srgbClr val="000000"/>
                </a:solidFill>
                <a:latin typeface="Arial"/>
                <a:cs typeface="Arial"/>
                <a:sym typeface="Arial"/>
              </a:rPr>
              <a:t>Most</a:t>
            </a:r>
            <a:r>
              <a:rPr lang="en-US" sz="1100" b="0" i="0" u="none" strike="noStrike" cap="none" baseline="0" dirty="0" smtClean="0">
                <a:solidFill>
                  <a:srgbClr val="000000"/>
                </a:solidFill>
                <a:latin typeface="Arial"/>
                <a:cs typeface="Arial"/>
                <a:sym typeface="Arial"/>
              </a:rPr>
              <a:t> accurate simulations use droplets, but too slow for weather and climate models</a:t>
            </a:r>
          </a:p>
          <a:p>
            <a:pPr marL="171450" marR="0" lvl="0" indent="-171450" algn="l" rtl="0">
              <a:lnSpc>
                <a:spcPct val="100000"/>
              </a:lnSpc>
              <a:spcBef>
                <a:spcPts val="0"/>
              </a:spcBef>
              <a:spcAft>
                <a:spcPts val="0"/>
              </a:spcAft>
              <a:buClr>
                <a:srgbClr val="000000"/>
              </a:buClr>
              <a:buSzPts val="1000"/>
              <a:buFontTx/>
              <a:buChar char="-"/>
            </a:pPr>
            <a:r>
              <a:rPr lang="en-US" sz="1100" b="0" i="0" u="none" strike="noStrike" cap="none" dirty="0" smtClean="0">
                <a:solidFill>
                  <a:srgbClr val="000000"/>
                </a:solidFill>
                <a:latin typeface="Arial"/>
                <a:ea typeface="Arial"/>
                <a:cs typeface="Arial"/>
                <a:sym typeface="Arial"/>
              </a:rPr>
              <a:t>Combines ML with meteorology and dynamical systems, see poster</a:t>
            </a:r>
            <a:r>
              <a:rPr lang="en-US" sz="1100" b="0" i="0" u="none" strike="noStrike" cap="none" baseline="0" dirty="0" smtClean="0">
                <a:solidFill>
                  <a:srgbClr val="000000"/>
                </a:solidFill>
                <a:latin typeface="Arial"/>
                <a:ea typeface="Arial"/>
                <a:cs typeface="Arial"/>
                <a:sym typeface="Arial"/>
              </a:rPr>
              <a:t> and flash talk by our PhD student Shivani Sharma </a:t>
            </a:r>
            <a:r>
              <a:rPr lang="en-US" sz="1100" b="0" i="0" u="none" strike="noStrike" cap="none" dirty="0" smtClean="0">
                <a:solidFill>
                  <a:srgbClr val="000000"/>
                </a:solidFill>
                <a:latin typeface="Arial"/>
                <a:ea typeface="Arial"/>
                <a:cs typeface="Arial"/>
                <a:sym typeface="Arial"/>
              </a:rPr>
              <a:t>for more info!</a:t>
            </a:r>
          </a:p>
          <a:p>
            <a:pPr marL="0" lvl="0" indent="0" algn="l" rtl="0">
              <a:spcBef>
                <a:spcPts val="0"/>
              </a:spcBef>
              <a:spcAft>
                <a:spcPts val="0"/>
              </a:spcAft>
              <a:buNone/>
            </a:pPr>
            <a:endParaRPr lang="en-US" dirty="0" smtClean="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err="1" smtClean="0"/>
              <a:t>Atmos</a:t>
            </a:r>
            <a:r>
              <a:rPr lang="en-US" dirty="0" smtClean="0"/>
              <a:t> </a:t>
            </a:r>
            <a:r>
              <a:rPr lang="en-US" dirty="0" err="1" smtClean="0"/>
              <a:t>chem</a:t>
            </a:r>
            <a:r>
              <a:rPr lang="en-US" dirty="0" smtClean="0"/>
              <a:t>, </a:t>
            </a:r>
            <a:r>
              <a:rPr lang="en-US" sz="1100" b="0" i="0" u="none" strike="noStrike" cap="none" dirty="0" smtClean="0">
                <a:solidFill>
                  <a:srgbClr val="000000"/>
                </a:solidFill>
                <a:latin typeface="Arial"/>
                <a:ea typeface="Arial"/>
                <a:cs typeface="Arial"/>
                <a:sym typeface="Arial"/>
              </a:rPr>
              <a:t>Helmholtz AI project with KIT</a:t>
            </a:r>
            <a:endParaRPr lang="en-US" dirty="0" smtClean="0"/>
          </a:p>
          <a:p>
            <a:pPr marL="171450" marR="0" lvl="0" indent="-171450" algn="l" rtl="0">
              <a:lnSpc>
                <a:spcPct val="100000"/>
              </a:lnSpc>
              <a:spcBef>
                <a:spcPts val="0"/>
              </a:spcBef>
              <a:spcAft>
                <a:spcPts val="0"/>
              </a:spcAft>
              <a:buClr>
                <a:srgbClr val="000000"/>
              </a:buClr>
              <a:buSzPts val="1000"/>
              <a:buFontTx/>
              <a:buChar char="-"/>
            </a:pPr>
            <a:r>
              <a:rPr lang="en-US" sz="1100" b="0" i="0" u="none" strike="noStrike" cap="none" baseline="0" dirty="0" smtClean="0">
                <a:solidFill>
                  <a:srgbClr val="000000"/>
                </a:solidFill>
                <a:latin typeface="Arial"/>
                <a:ea typeface="Arial"/>
                <a:cs typeface="Arial"/>
                <a:sym typeface="Arial"/>
              </a:rPr>
              <a:t>I</a:t>
            </a:r>
            <a:r>
              <a:rPr lang="en-US" sz="1100" b="0" i="0" u="none" strike="noStrike" cap="none" dirty="0" smtClean="0">
                <a:solidFill>
                  <a:srgbClr val="000000"/>
                </a:solidFill>
                <a:latin typeface="Arial"/>
                <a:ea typeface="Arial"/>
                <a:cs typeface="Arial"/>
                <a:sym typeface="Arial"/>
              </a:rPr>
              <a:t>mportant for climate and air quality prediction</a:t>
            </a:r>
          </a:p>
          <a:p>
            <a:pPr marL="171450" marR="0" lvl="0" indent="-171450" algn="l" rtl="0">
              <a:lnSpc>
                <a:spcPct val="100000"/>
              </a:lnSpc>
              <a:spcBef>
                <a:spcPts val="0"/>
              </a:spcBef>
              <a:spcAft>
                <a:spcPts val="0"/>
              </a:spcAft>
              <a:buClr>
                <a:srgbClr val="000000"/>
              </a:buClr>
              <a:buSzPts val="1000"/>
              <a:buFontTx/>
              <a:buChar char="-"/>
            </a:pPr>
            <a:r>
              <a:rPr lang="en-US" sz="1100" b="0" i="0" u="none" strike="noStrike" cap="none" dirty="0" smtClean="0">
                <a:solidFill>
                  <a:srgbClr val="000000"/>
                </a:solidFill>
                <a:latin typeface="Arial"/>
                <a:ea typeface="Arial"/>
                <a:cs typeface="Arial"/>
                <a:sym typeface="Arial"/>
              </a:rPr>
              <a:t>Existing schemes accurate but slow implicit for</a:t>
            </a:r>
            <a:r>
              <a:rPr lang="en-US" sz="1100" b="0" i="0" u="none" strike="noStrike" cap="none" baseline="0" dirty="0" smtClean="0">
                <a:solidFill>
                  <a:srgbClr val="000000"/>
                </a:solidFill>
                <a:latin typeface="Arial"/>
                <a:ea typeface="Arial"/>
                <a:cs typeface="Arial"/>
                <a:sym typeface="Arial"/>
              </a:rPr>
              <a:t> stiff ODEs</a:t>
            </a:r>
          </a:p>
          <a:p>
            <a:pPr marL="171450" marR="0" lvl="0" indent="-171450" algn="l" rtl="0">
              <a:lnSpc>
                <a:spcPct val="100000"/>
              </a:lnSpc>
              <a:spcBef>
                <a:spcPts val="0"/>
              </a:spcBef>
              <a:spcAft>
                <a:spcPts val="0"/>
              </a:spcAft>
              <a:buClr>
                <a:srgbClr val="000000"/>
              </a:buClr>
              <a:buSzPts val="1000"/>
              <a:buFontTx/>
              <a:buChar char="-"/>
            </a:pPr>
            <a:r>
              <a:rPr lang="en-US" sz="1100" b="0" i="0" u="none" strike="noStrike" cap="none" baseline="0" dirty="0" smtClean="0">
                <a:solidFill>
                  <a:srgbClr val="000000"/>
                </a:solidFill>
                <a:latin typeface="Arial"/>
                <a:cs typeface="Arial"/>
                <a:sym typeface="Arial"/>
              </a:rPr>
              <a:t>This limits us to gross simplifications of atmospheric chemistry in practice, especially for long running climate sims</a:t>
            </a:r>
          </a:p>
          <a:p>
            <a:pPr marL="0" lvl="0" indent="0" algn="l" rtl="0">
              <a:spcBef>
                <a:spcPts val="0"/>
              </a:spcBef>
              <a:spcAft>
                <a:spcPts val="0"/>
              </a:spcAft>
              <a:buNone/>
            </a:pPr>
            <a:endParaRPr lang="en-US" dirty="0" smtClean="0"/>
          </a:p>
          <a:p>
            <a:pPr marL="171450" lvl="0" indent="-171450" algn="l" rtl="0">
              <a:spcBef>
                <a:spcPts val="0"/>
              </a:spcBef>
              <a:spcAft>
                <a:spcPts val="0"/>
              </a:spcAft>
              <a:buFont typeface="Arial" panose="020B0604020202020204" pitchFamily="34" charset="0"/>
              <a:buChar char="•"/>
            </a:pPr>
            <a:r>
              <a:rPr lang="en-US" dirty="0" smtClean="0"/>
              <a:t>But there are also some processes</a:t>
            </a:r>
            <a:r>
              <a:rPr lang="en-US" baseline="0" dirty="0" smtClean="0"/>
              <a:t> </a:t>
            </a:r>
            <a:r>
              <a:rPr lang="en-US" dirty="0" smtClean="0"/>
              <a:t>where the limitin</a:t>
            </a:r>
            <a:r>
              <a:rPr lang="en-US" baseline="0" dirty="0" smtClean="0"/>
              <a:t>g factor isn’t computation but understanding. Here we want to learn a process model directly from observations.</a:t>
            </a:r>
          </a:p>
          <a:p>
            <a:pPr marL="171450" lvl="0" indent="-171450" algn="l" rtl="0">
              <a:spcBef>
                <a:spcPts val="0"/>
              </a:spcBef>
              <a:spcAft>
                <a:spcPts val="0"/>
              </a:spcAft>
              <a:buFontTx/>
              <a:buChar char="-"/>
            </a:pPr>
            <a:r>
              <a:rPr lang="en-US" baseline="0" dirty="0" smtClean="0"/>
              <a:t>We’re doing this to build a model of mass and nutrient fluxes in ocean ecosystems, in a </a:t>
            </a:r>
            <a:r>
              <a:rPr lang="en-US" baseline="0" dirty="0" err="1" smtClean="0"/>
              <a:t>Horizion</a:t>
            </a:r>
            <a:r>
              <a:rPr lang="en-US" baseline="0" dirty="0" smtClean="0"/>
              <a:t> Europe project</a:t>
            </a:r>
          </a:p>
          <a:p>
            <a:pPr marL="171450" lvl="0" indent="-171450" algn="l" rtl="0">
              <a:spcBef>
                <a:spcPts val="0"/>
              </a:spcBef>
              <a:spcAft>
                <a:spcPts val="0"/>
              </a:spcAft>
              <a:buFontTx/>
              <a:buChar char="-"/>
            </a:pPr>
            <a:r>
              <a:rPr lang="en-US" baseline="0" dirty="0" smtClean="0"/>
              <a:t>Here we want to keep the known fluid dynamics while using ML to describe unknown biological </a:t>
            </a:r>
            <a:r>
              <a:rPr lang="en-US" baseline="0" dirty="0" err="1" smtClean="0"/>
              <a:t>proceses</a:t>
            </a:r>
            <a:endParaRPr lang="en-US" baseline="0" dirty="0" smtClean="0"/>
          </a:p>
        </p:txBody>
      </p:sp>
      <p:sp>
        <p:nvSpPr>
          <p:cNvPr id="256" name="Google Shape;256;g155d8410a85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304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58c9af48ee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To</a:t>
            </a:r>
            <a:r>
              <a:rPr lang="en-US" baseline="0" dirty="0" smtClean="0"/>
              <a:t> analyze, simulate and forecast the Earth system we can use data-centric algorithms or simulations incorporating domain knowledge.</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baseline="0" dirty="0" smtClean="0"/>
              <a:t>Both of these approaches go back over a century and remain highly relevant today</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baseline="0" dirty="0" smtClean="0"/>
              <a:t>They have complementary strengths and weakness:</a:t>
            </a:r>
          </a:p>
          <a:p>
            <a:pPr marL="0" lvl="0" indent="0" algn="l" rtl="0">
              <a:lnSpc>
                <a:spcPct val="100000"/>
              </a:lnSpc>
              <a:spcBef>
                <a:spcPts val="0"/>
              </a:spcBef>
              <a:spcAft>
                <a:spcPts val="0"/>
              </a:spcAft>
              <a:buSzPts val="1100"/>
              <a:buNone/>
            </a:pPr>
            <a:r>
              <a:rPr lang="en-US" baseline="0" dirty="0" smtClean="0"/>
              <a:t>ML is efficient for data fitting, but ignores what we know as scientists</a:t>
            </a:r>
          </a:p>
          <a:p>
            <a:pPr marL="0" lvl="0" indent="0" algn="l" rtl="0">
              <a:lnSpc>
                <a:spcPct val="100000"/>
              </a:lnSpc>
              <a:spcBef>
                <a:spcPts val="0"/>
              </a:spcBef>
              <a:spcAft>
                <a:spcPts val="0"/>
              </a:spcAft>
              <a:buSzPts val="1100"/>
              <a:buNone/>
            </a:pPr>
            <a:r>
              <a:rPr lang="en-US" baseline="0" dirty="0" smtClean="0"/>
              <a:t>Simulation incorporates our knowledge, but lacks the flexibility and efficiency in data fitting</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dirty="0" smtClean="0"/>
              <a:t>Our </a:t>
            </a:r>
            <a:r>
              <a:rPr lang="en-US" baseline="0" dirty="0" smtClean="0"/>
              <a:t>research combines the best aspects of ML and numerical simulation</a:t>
            </a:r>
          </a:p>
          <a:p>
            <a:pPr marL="0" lvl="0" indent="0" algn="l" rtl="0">
              <a:lnSpc>
                <a:spcPct val="100000"/>
              </a:lnSpc>
              <a:spcBef>
                <a:spcPts val="0"/>
              </a:spcBef>
              <a:spcAft>
                <a:spcPts val="0"/>
              </a:spcAft>
              <a:buSzPts val="1100"/>
              <a:buNone/>
            </a:pPr>
            <a:endParaRPr lang="en-US" baseline="0" dirty="0" smtClean="0"/>
          </a:p>
          <a:p>
            <a:pPr marL="0" lvl="0" indent="0" algn="l" rtl="0">
              <a:lnSpc>
                <a:spcPct val="100000"/>
              </a:lnSpc>
              <a:spcBef>
                <a:spcPts val="0"/>
              </a:spcBef>
              <a:spcAft>
                <a:spcPts val="0"/>
              </a:spcAft>
              <a:buSzPts val="1100"/>
              <a:buNone/>
            </a:pPr>
            <a:r>
              <a:rPr lang="en-US" baseline="0" dirty="0" smtClean="0"/>
              <a:t>In this way we aim to transcend existing tradeoff between computational accuracy and cost, and improve our understanding of the Earth system</a:t>
            </a:r>
          </a:p>
          <a:p>
            <a:pPr marL="0" lvl="0" indent="0" algn="l" rtl="0">
              <a:lnSpc>
                <a:spcPct val="100000"/>
              </a:lnSpc>
              <a:spcBef>
                <a:spcPts val="0"/>
              </a:spcBef>
              <a:spcAft>
                <a:spcPts val="0"/>
              </a:spcAft>
              <a:buSzPts val="1100"/>
              <a:buNone/>
            </a:pPr>
            <a:endParaRPr lang="en-US" dirty="0" smtClean="0"/>
          </a:p>
          <a:p>
            <a:pPr marL="0" lvl="0" indent="0" algn="l" rtl="0">
              <a:lnSpc>
                <a:spcPct val="100000"/>
              </a:lnSpc>
              <a:spcBef>
                <a:spcPts val="0"/>
              </a:spcBef>
              <a:spcAft>
                <a:spcPts val="0"/>
              </a:spcAft>
              <a:buSzPts val="1100"/>
              <a:buNone/>
            </a:pPr>
            <a:r>
              <a:rPr lang="en-US" dirty="0" smtClean="0"/>
              <a:t>This idea</a:t>
            </a:r>
            <a:r>
              <a:rPr lang="en-US" baseline="0" dirty="0" smtClean="0"/>
              <a:t> has spawned a wide variety of promising and powerful new methods</a:t>
            </a:r>
            <a:endParaRPr lang="en-US" dirty="0" smtClean="0"/>
          </a:p>
          <a:p>
            <a:pPr marL="0" lvl="0" indent="0" algn="l" rtl="0">
              <a:lnSpc>
                <a:spcPct val="100000"/>
              </a:lnSpc>
              <a:spcBef>
                <a:spcPts val="0"/>
              </a:spcBef>
              <a:spcAft>
                <a:spcPts val="0"/>
              </a:spcAft>
              <a:buSzPts val="1100"/>
              <a:buNone/>
            </a:pPr>
            <a:endParaRPr dirty="0"/>
          </a:p>
        </p:txBody>
      </p:sp>
      <p:sp>
        <p:nvSpPr>
          <p:cNvPr id="286" name="Google Shape;286;g158c9af48ee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4904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1BAFD-BDF1-4073-A261-64C06A00B82D}" type="slidenum">
              <a:rPr lang="de-DE" smtClean="0"/>
              <a:t>3</a:t>
            </a:fld>
            <a:endParaRPr lang="de-DE"/>
          </a:p>
        </p:txBody>
      </p:sp>
    </p:spTree>
    <p:extLst>
      <p:ext uri="{BB962C8B-B14F-4D97-AF65-F5344CB8AC3E}">
        <p14:creationId xmlns:p14="http://schemas.microsoft.com/office/powerpoint/2010/main" val="1016784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we have a simulator describing a physical system, and noisy and incomplete observations of this system. Suppose also that given a system state, we can make a prediction of which observations are likely to be obtained.</a:t>
            </a:r>
          </a:p>
          <a:p>
            <a:endParaRPr lang="en-US" dirty="0" smtClean="0"/>
          </a:p>
          <a:p>
            <a:r>
              <a:rPr lang="en-US" dirty="0" smtClean="0"/>
              <a:t>Won’t show task 3</a:t>
            </a:r>
          </a:p>
          <a:p>
            <a:endParaRPr lang="en-US" dirty="0" smtClean="0"/>
          </a:p>
          <a:p>
            <a:r>
              <a:rPr lang="en-US" dirty="0" smtClean="0"/>
              <a:t>For all 3 problems, to address the task effectively using gradient based optimization techniques we need to differentiate through the simulator’s update function</a:t>
            </a:r>
          </a:p>
          <a:p>
            <a:endParaRPr lang="en-US" dirty="0"/>
          </a:p>
          <a:p>
            <a:r>
              <a:rPr lang="en-US" dirty="0" smtClean="0"/>
              <a:t>These gradients are usually not available, especially for the majority of Earth science simulators written in Fortran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BAFD-BDF1-4073-A261-64C06A00B82D}"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9409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Marcel</a:t>
            </a:r>
            <a:endParaRPr lang="en-US" dirty="0"/>
          </a:p>
        </p:txBody>
      </p:sp>
      <p:sp>
        <p:nvSpPr>
          <p:cNvPr id="4" name="Slide Number Placeholder 3"/>
          <p:cNvSpPr>
            <a:spLocks noGrp="1"/>
          </p:cNvSpPr>
          <p:nvPr>
            <p:ph type="sldNum" sz="quarter" idx="10"/>
          </p:nvPr>
        </p:nvSpPr>
        <p:spPr/>
        <p:txBody>
          <a:bodyPr/>
          <a:lstStyle/>
          <a:p>
            <a:fld id="{8901BAFD-BDF1-4073-A261-64C06A00B82D}" type="slidenum">
              <a:rPr lang="de-DE" smtClean="0"/>
              <a:t>11</a:t>
            </a:fld>
            <a:endParaRPr lang="de-DE"/>
          </a:p>
        </p:txBody>
      </p:sp>
    </p:spTree>
    <p:extLst>
      <p:ext uri="{BB962C8B-B14F-4D97-AF65-F5344CB8AC3E}">
        <p14:creationId xmlns:p14="http://schemas.microsoft.com/office/powerpoint/2010/main" val="2619002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Toy model but we’ll see more complex stuff at the end</a:t>
            </a:r>
            <a:endParaRPr lang="en-US" dirty="0"/>
          </a:p>
        </p:txBody>
      </p:sp>
      <p:sp>
        <p:nvSpPr>
          <p:cNvPr id="4" name="Slide Number Placeholder 3"/>
          <p:cNvSpPr>
            <a:spLocks noGrp="1"/>
          </p:cNvSpPr>
          <p:nvPr>
            <p:ph type="sldNum" sz="quarter" idx="10"/>
          </p:nvPr>
        </p:nvSpPr>
        <p:spPr/>
        <p:txBody>
          <a:bodyPr/>
          <a:lstStyle/>
          <a:p>
            <a:fld id="{8901BAFD-BDF1-4073-A261-64C06A00B82D}" type="slidenum">
              <a:rPr lang="de-DE" smtClean="0"/>
              <a:t>13</a:t>
            </a:fld>
            <a:endParaRPr lang="de-DE"/>
          </a:p>
        </p:txBody>
      </p:sp>
    </p:spTree>
    <p:extLst>
      <p:ext uri="{BB962C8B-B14F-4D97-AF65-F5344CB8AC3E}">
        <p14:creationId xmlns:p14="http://schemas.microsoft.com/office/powerpoint/2010/main" val="2614476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1BAFD-BDF1-4073-A261-64C06A00B82D}" type="slidenum">
              <a:rPr lang="de-DE" smtClean="0"/>
              <a:t>15</a:t>
            </a:fld>
            <a:endParaRPr lang="de-DE"/>
          </a:p>
        </p:txBody>
      </p:sp>
    </p:spTree>
    <p:extLst>
      <p:ext uri="{BB962C8B-B14F-4D97-AF65-F5344CB8AC3E}">
        <p14:creationId xmlns:p14="http://schemas.microsoft.com/office/powerpoint/2010/main" val="1734688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1BAFD-BDF1-4073-A261-64C06A00B82D}" type="slidenum">
              <a:rPr lang="de-DE" smtClean="0"/>
              <a:t>16</a:t>
            </a:fld>
            <a:endParaRPr lang="de-DE"/>
          </a:p>
        </p:txBody>
      </p:sp>
    </p:spTree>
    <p:extLst>
      <p:ext uri="{BB962C8B-B14F-4D97-AF65-F5344CB8AC3E}">
        <p14:creationId xmlns:p14="http://schemas.microsoft.com/office/powerpoint/2010/main" val="594950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1BAFD-BDF1-4073-A261-64C06A00B82D}" type="slidenum">
              <a:rPr lang="de-DE" smtClean="0"/>
              <a:t>18</a:t>
            </a:fld>
            <a:endParaRPr lang="de-DE"/>
          </a:p>
        </p:txBody>
      </p:sp>
    </p:spTree>
    <p:extLst>
      <p:ext uri="{BB962C8B-B14F-4D97-AF65-F5344CB8AC3E}">
        <p14:creationId xmlns:p14="http://schemas.microsoft.com/office/powerpoint/2010/main" val="2146549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estimate F from noisy and incomplete observations of the system state</a:t>
            </a:r>
            <a:endParaRPr lang="en-US" dirty="0"/>
          </a:p>
        </p:txBody>
      </p:sp>
      <p:sp>
        <p:nvSpPr>
          <p:cNvPr id="4" name="Slide Number Placeholder 3"/>
          <p:cNvSpPr>
            <a:spLocks noGrp="1"/>
          </p:cNvSpPr>
          <p:nvPr>
            <p:ph type="sldNum" sz="quarter" idx="10"/>
          </p:nvPr>
        </p:nvSpPr>
        <p:spPr/>
        <p:txBody>
          <a:bodyPr/>
          <a:lstStyle/>
          <a:p>
            <a:fld id="{8901BAFD-BDF1-4073-A261-64C06A00B82D}" type="slidenum">
              <a:rPr lang="de-DE" smtClean="0"/>
              <a:t>20</a:t>
            </a:fld>
            <a:endParaRPr lang="de-DE"/>
          </a:p>
        </p:txBody>
      </p:sp>
    </p:spTree>
    <p:extLst>
      <p:ext uri="{BB962C8B-B14F-4D97-AF65-F5344CB8AC3E}">
        <p14:creationId xmlns:p14="http://schemas.microsoft.com/office/powerpoint/2010/main" val="154385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elfoli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80000" y="1713600"/>
            <a:ext cx="7824000" cy="932800"/>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lt1"/>
              </a:buClr>
              <a:buSzPts val="2200"/>
              <a:buFont typeface="Arial"/>
              <a:buNone/>
              <a:defRPr sz="2933"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endParaRPr/>
          </a:p>
        </p:txBody>
      </p:sp>
      <p:sp>
        <p:nvSpPr>
          <p:cNvPr id="61" name="Google Shape;61;p14"/>
          <p:cNvSpPr txBox="1">
            <a:spLocks noGrp="1"/>
          </p:cNvSpPr>
          <p:nvPr>
            <p:ph type="subTitle" idx="1"/>
          </p:nvPr>
        </p:nvSpPr>
        <p:spPr>
          <a:xfrm>
            <a:off x="480000" y="2817600"/>
            <a:ext cx="7824000" cy="923600"/>
          </a:xfrm>
          <a:prstGeom prst="rect">
            <a:avLst/>
          </a:prstGeom>
          <a:noFill/>
          <a:ln>
            <a:noFill/>
          </a:ln>
        </p:spPr>
        <p:txBody>
          <a:bodyPr spcFirstLastPara="1" wrap="square" lIns="0" tIns="0" rIns="0" bIns="0" anchor="t" anchorCtr="0">
            <a:normAutofit/>
          </a:bodyPr>
          <a:lstStyle>
            <a:lvl1pPr marR="0" lvl="0" algn="l" rtl="0">
              <a:lnSpc>
                <a:spcPct val="90000"/>
              </a:lnSpc>
              <a:spcBef>
                <a:spcPts val="533"/>
              </a:spcBef>
              <a:spcAft>
                <a:spcPts val="0"/>
              </a:spcAft>
              <a:buClr>
                <a:schemeClr val="lt1"/>
              </a:buClr>
              <a:buSzPts val="2000"/>
              <a:buFont typeface="Arial"/>
              <a:buNone/>
              <a:defRPr sz="2667" b="0" i="0" u="none" strike="noStrike" cap="none">
                <a:solidFill>
                  <a:schemeClr val="lt1"/>
                </a:solidFill>
                <a:latin typeface="Arial"/>
                <a:ea typeface="Arial"/>
                <a:cs typeface="Arial"/>
                <a:sym typeface="Arial"/>
              </a:defRPr>
            </a:lvl1pPr>
            <a:lvl2pPr marR="0" lvl="1" algn="ctr" rtl="0">
              <a:spcBef>
                <a:spcPts val="747"/>
              </a:spcBef>
              <a:spcAft>
                <a:spcPts val="0"/>
              </a:spcAft>
              <a:buClr>
                <a:srgbClr val="888888"/>
              </a:buClr>
              <a:buSzPts val="2800"/>
              <a:buFont typeface="Arial"/>
              <a:buNone/>
              <a:defRPr sz="3733" b="0" i="0" u="none" strike="noStrike" cap="none">
                <a:solidFill>
                  <a:srgbClr val="888888"/>
                </a:solidFill>
                <a:latin typeface="Arial"/>
                <a:ea typeface="Arial"/>
                <a:cs typeface="Arial"/>
                <a:sym typeface="Arial"/>
              </a:defRPr>
            </a:lvl2pPr>
            <a:lvl3pPr marR="0" lvl="2" algn="ctr" rtl="0">
              <a:spcBef>
                <a:spcPts val="640"/>
              </a:spcBef>
              <a:spcAft>
                <a:spcPts val="0"/>
              </a:spcAft>
              <a:buClr>
                <a:srgbClr val="888888"/>
              </a:buClr>
              <a:buSzPts val="2400"/>
              <a:buFont typeface="Arial"/>
              <a:buNone/>
              <a:defRPr sz="3200" b="0" i="0" u="none" strike="noStrike" cap="none">
                <a:solidFill>
                  <a:srgbClr val="888888"/>
                </a:solidFill>
                <a:latin typeface="Arial"/>
                <a:ea typeface="Arial"/>
                <a:cs typeface="Arial"/>
                <a:sym typeface="Arial"/>
              </a:defRPr>
            </a:lvl3pPr>
            <a:lvl4pPr marR="0" lvl="3" algn="ctr" rtl="0">
              <a:spcBef>
                <a:spcPts val="533"/>
              </a:spcBef>
              <a:spcAft>
                <a:spcPts val="0"/>
              </a:spcAft>
              <a:buClr>
                <a:srgbClr val="888888"/>
              </a:buClr>
              <a:buSzPts val="2000"/>
              <a:buFont typeface="Arial"/>
              <a:buNone/>
              <a:defRPr sz="2667" b="0" i="0" u="none" strike="noStrike" cap="none">
                <a:solidFill>
                  <a:srgbClr val="888888"/>
                </a:solidFill>
                <a:latin typeface="Arial"/>
                <a:ea typeface="Arial"/>
                <a:cs typeface="Arial"/>
                <a:sym typeface="Arial"/>
              </a:defRPr>
            </a:lvl4pPr>
            <a:lvl5pPr marR="0" lvl="4" algn="ctr" rtl="0">
              <a:spcBef>
                <a:spcPts val="533"/>
              </a:spcBef>
              <a:spcAft>
                <a:spcPts val="0"/>
              </a:spcAft>
              <a:buClr>
                <a:srgbClr val="888888"/>
              </a:buClr>
              <a:buSzPts val="2000"/>
              <a:buFont typeface="Arial"/>
              <a:buNone/>
              <a:defRPr sz="2667" b="0" i="0" u="none" strike="noStrike" cap="none">
                <a:solidFill>
                  <a:srgbClr val="888888"/>
                </a:solidFill>
                <a:latin typeface="Arial"/>
                <a:ea typeface="Arial"/>
                <a:cs typeface="Arial"/>
                <a:sym typeface="Arial"/>
              </a:defRPr>
            </a:lvl5pPr>
            <a:lvl6pPr marR="0" lvl="5" algn="ctr" rtl="0">
              <a:spcBef>
                <a:spcPts val="533"/>
              </a:spcBef>
              <a:spcAft>
                <a:spcPts val="0"/>
              </a:spcAft>
              <a:buClr>
                <a:srgbClr val="888888"/>
              </a:buClr>
              <a:buSzPts val="2000"/>
              <a:buFont typeface="Arial"/>
              <a:buNone/>
              <a:defRPr sz="2667" b="0" i="0" u="none" strike="noStrike" cap="none">
                <a:solidFill>
                  <a:srgbClr val="888888"/>
                </a:solidFill>
                <a:latin typeface="Arial"/>
                <a:ea typeface="Arial"/>
                <a:cs typeface="Arial"/>
                <a:sym typeface="Arial"/>
              </a:defRPr>
            </a:lvl6pPr>
            <a:lvl7pPr marR="0" lvl="6" algn="ctr" rtl="0">
              <a:spcBef>
                <a:spcPts val="533"/>
              </a:spcBef>
              <a:spcAft>
                <a:spcPts val="0"/>
              </a:spcAft>
              <a:buClr>
                <a:srgbClr val="888888"/>
              </a:buClr>
              <a:buSzPts val="2000"/>
              <a:buFont typeface="Arial"/>
              <a:buNone/>
              <a:defRPr sz="2667" b="0" i="0" u="none" strike="noStrike" cap="none">
                <a:solidFill>
                  <a:srgbClr val="888888"/>
                </a:solidFill>
                <a:latin typeface="Arial"/>
                <a:ea typeface="Arial"/>
                <a:cs typeface="Arial"/>
                <a:sym typeface="Arial"/>
              </a:defRPr>
            </a:lvl7pPr>
            <a:lvl8pPr marR="0" lvl="7" algn="ctr" rtl="0">
              <a:spcBef>
                <a:spcPts val="533"/>
              </a:spcBef>
              <a:spcAft>
                <a:spcPts val="0"/>
              </a:spcAft>
              <a:buClr>
                <a:srgbClr val="888888"/>
              </a:buClr>
              <a:buSzPts val="2000"/>
              <a:buFont typeface="Arial"/>
              <a:buNone/>
              <a:defRPr sz="2667" b="0" i="0" u="none" strike="noStrike" cap="none">
                <a:solidFill>
                  <a:srgbClr val="888888"/>
                </a:solidFill>
                <a:latin typeface="Arial"/>
                <a:ea typeface="Arial"/>
                <a:cs typeface="Arial"/>
                <a:sym typeface="Arial"/>
              </a:defRPr>
            </a:lvl8pPr>
            <a:lvl9pPr marR="0" lvl="8" algn="ctr" rtl="0">
              <a:spcBef>
                <a:spcPts val="533"/>
              </a:spcBef>
              <a:spcAft>
                <a:spcPts val="0"/>
              </a:spcAft>
              <a:buClr>
                <a:srgbClr val="888888"/>
              </a:buClr>
              <a:buSzPts val="2000"/>
              <a:buFont typeface="Arial"/>
              <a:buNone/>
              <a:defRPr sz="2667" b="0" i="0" u="none" strike="noStrike" cap="none">
                <a:solidFill>
                  <a:srgbClr val="888888"/>
                </a:solidFill>
                <a:latin typeface="Arial"/>
                <a:ea typeface="Arial"/>
                <a:cs typeface="Arial"/>
                <a:sym typeface="Arial"/>
              </a:defRPr>
            </a:lvl9pPr>
          </a:lstStyle>
          <a:p>
            <a:endParaRPr/>
          </a:p>
        </p:txBody>
      </p:sp>
      <p:sp>
        <p:nvSpPr>
          <p:cNvPr id="62" name="Google Shape;62;p1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631524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Zweispaltig_Verkehr und Weltraum">
  <p:cSld name="Zweispaltig_Verkehr und Weltraum">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480000" y="292800"/>
            <a:ext cx="11232000" cy="4960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4"/>
          <p:cNvSpPr txBox="1">
            <a:spLocks noGrp="1"/>
          </p:cNvSpPr>
          <p:nvPr>
            <p:ph type="body" idx="1"/>
          </p:nvPr>
        </p:nvSpPr>
        <p:spPr>
          <a:xfrm>
            <a:off x="478367" y="921600"/>
            <a:ext cx="11232000" cy="355200"/>
          </a:xfrm>
          <a:prstGeom prst="rect">
            <a:avLst/>
          </a:prstGeom>
          <a:noFill/>
          <a:ln>
            <a:noFill/>
          </a:ln>
        </p:spPr>
        <p:txBody>
          <a:bodyPr spcFirstLastPara="1" wrap="square" lIns="0" tIns="0" rIns="0" bIns="0" anchor="t" anchorCtr="0">
            <a:noAutofit/>
          </a:bodyPr>
          <a:lstStyle>
            <a:lvl1pPr marL="609585" lvl="0" indent="-304792" algn="l" rtl="0">
              <a:lnSpc>
                <a:spcPct val="90000"/>
              </a:lnSpc>
              <a:spcBef>
                <a:spcPts val="1467"/>
              </a:spcBef>
              <a:spcAft>
                <a:spcPts val="0"/>
              </a:spcAft>
              <a:buSzPts val="2000"/>
              <a:buNone/>
              <a:defRPr sz="2667">
                <a:solidFill>
                  <a:schemeClr val="accent2"/>
                </a:solidFill>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82" name="Google Shape;82;p14"/>
          <p:cNvSpPr txBox="1">
            <a:spLocks noGrp="1"/>
          </p:cNvSpPr>
          <p:nvPr>
            <p:ph type="body" idx="2"/>
          </p:nvPr>
        </p:nvSpPr>
        <p:spPr>
          <a:xfrm>
            <a:off x="478367" y="1748367"/>
            <a:ext cx="54736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83" name="Google Shape;83;p14"/>
          <p:cNvSpPr txBox="1">
            <a:spLocks noGrp="1"/>
          </p:cNvSpPr>
          <p:nvPr>
            <p:ph type="body" idx="3"/>
          </p:nvPr>
        </p:nvSpPr>
        <p:spPr>
          <a:xfrm>
            <a:off x="6239933" y="1748367"/>
            <a:ext cx="54568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84" name="Google Shape;84;p14"/>
          <p:cNvSpPr txBox="1">
            <a:spLocks noGrp="1"/>
          </p:cNvSpPr>
          <p:nvPr>
            <p:ph type="sldNum" idx="12"/>
          </p:nvPr>
        </p:nvSpPr>
        <p:spPr>
          <a:xfrm>
            <a:off x="11460412" y="1"/>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6625083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Zweispaltig_Materie">
  <p:cSld name="Zweispaltig_Materie">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480000" y="292800"/>
            <a:ext cx="11232000" cy="4960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5"/>
          <p:cNvSpPr txBox="1">
            <a:spLocks noGrp="1"/>
          </p:cNvSpPr>
          <p:nvPr>
            <p:ph type="body" idx="1"/>
          </p:nvPr>
        </p:nvSpPr>
        <p:spPr>
          <a:xfrm>
            <a:off x="478367" y="921600"/>
            <a:ext cx="11232000" cy="355200"/>
          </a:xfrm>
          <a:prstGeom prst="rect">
            <a:avLst/>
          </a:prstGeom>
          <a:noFill/>
          <a:ln>
            <a:noFill/>
          </a:ln>
        </p:spPr>
        <p:txBody>
          <a:bodyPr spcFirstLastPara="1" wrap="square" lIns="0" tIns="0" rIns="0" bIns="0" anchor="t" anchorCtr="0">
            <a:noAutofit/>
          </a:bodyPr>
          <a:lstStyle>
            <a:lvl1pPr marL="609585" lvl="0" indent="-304792" algn="l" rtl="0">
              <a:lnSpc>
                <a:spcPct val="90000"/>
              </a:lnSpc>
              <a:spcBef>
                <a:spcPts val="1467"/>
              </a:spcBef>
              <a:spcAft>
                <a:spcPts val="0"/>
              </a:spcAft>
              <a:buSzPts val="2000"/>
              <a:buNone/>
              <a:defRPr sz="2667">
                <a:solidFill>
                  <a:schemeClr val="accent2"/>
                </a:solidFill>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88" name="Google Shape;88;p15"/>
          <p:cNvSpPr txBox="1">
            <a:spLocks noGrp="1"/>
          </p:cNvSpPr>
          <p:nvPr>
            <p:ph type="body" idx="2"/>
          </p:nvPr>
        </p:nvSpPr>
        <p:spPr>
          <a:xfrm>
            <a:off x="478367" y="1748367"/>
            <a:ext cx="54736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89" name="Google Shape;89;p15"/>
          <p:cNvSpPr txBox="1">
            <a:spLocks noGrp="1"/>
          </p:cNvSpPr>
          <p:nvPr>
            <p:ph type="body" idx="3"/>
          </p:nvPr>
        </p:nvSpPr>
        <p:spPr>
          <a:xfrm>
            <a:off x="6239933" y="1748367"/>
            <a:ext cx="54568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4389967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Zweispaltig_Gesundheit">
  <p:cSld name="Zweispaltig_Gesundhei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480000" y="292800"/>
            <a:ext cx="11232000" cy="4960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1"/>
              </a:buClr>
              <a:buSzPts val="2200"/>
              <a:buFont typeface="Arial"/>
              <a:buNone/>
              <a:defRPr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6"/>
          <p:cNvSpPr txBox="1">
            <a:spLocks noGrp="1"/>
          </p:cNvSpPr>
          <p:nvPr>
            <p:ph type="body" idx="1"/>
          </p:nvPr>
        </p:nvSpPr>
        <p:spPr>
          <a:xfrm>
            <a:off x="478367" y="921600"/>
            <a:ext cx="11232000" cy="355200"/>
          </a:xfrm>
          <a:prstGeom prst="rect">
            <a:avLst/>
          </a:prstGeom>
          <a:noFill/>
          <a:ln>
            <a:noFill/>
          </a:ln>
        </p:spPr>
        <p:txBody>
          <a:bodyPr spcFirstLastPara="1" wrap="square" lIns="0" tIns="0" rIns="0" bIns="0" anchor="t" anchorCtr="0">
            <a:noAutofit/>
          </a:bodyPr>
          <a:lstStyle>
            <a:lvl1pPr marL="609585" lvl="0" indent="-304792" algn="l" rtl="0">
              <a:lnSpc>
                <a:spcPct val="90000"/>
              </a:lnSpc>
              <a:spcBef>
                <a:spcPts val="1467"/>
              </a:spcBef>
              <a:spcAft>
                <a:spcPts val="0"/>
              </a:spcAft>
              <a:buSzPts val="2000"/>
              <a:buNone/>
              <a:defRPr sz="2667">
                <a:solidFill>
                  <a:schemeClr val="accent2"/>
                </a:solidFill>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93" name="Google Shape;93;p16"/>
          <p:cNvSpPr txBox="1">
            <a:spLocks noGrp="1"/>
          </p:cNvSpPr>
          <p:nvPr>
            <p:ph type="body" idx="2"/>
          </p:nvPr>
        </p:nvSpPr>
        <p:spPr>
          <a:xfrm>
            <a:off x="478367" y="1748367"/>
            <a:ext cx="54736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94" name="Google Shape;94;p16"/>
          <p:cNvSpPr txBox="1">
            <a:spLocks noGrp="1"/>
          </p:cNvSpPr>
          <p:nvPr>
            <p:ph type="body" idx="3"/>
          </p:nvPr>
        </p:nvSpPr>
        <p:spPr>
          <a:xfrm>
            <a:off x="6239933" y="1748367"/>
            <a:ext cx="54568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95" name="Google Shape;95;p16"/>
          <p:cNvSpPr txBox="1">
            <a:spLocks noGrp="1"/>
          </p:cNvSpPr>
          <p:nvPr>
            <p:ph type="sldNum" idx="12"/>
          </p:nvPr>
        </p:nvSpPr>
        <p:spPr>
          <a:xfrm>
            <a:off x="11460412" y="1"/>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8441169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Zweispaltig 2">
  <p:cSld name="Zweispaltig 2">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480000" y="292800"/>
            <a:ext cx="11232000" cy="4960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7"/>
          <p:cNvSpPr txBox="1">
            <a:spLocks noGrp="1"/>
          </p:cNvSpPr>
          <p:nvPr>
            <p:ph type="subTitle" idx="1"/>
          </p:nvPr>
        </p:nvSpPr>
        <p:spPr>
          <a:xfrm>
            <a:off x="480000" y="921600"/>
            <a:ext cx="11232000" cy="356800"/>
          </a:xfrm>
          <a:prstGeom prst="rect">
            <a:avLst/>
          </a:prstGeom>
          <a:noFill/>
          <a:ln>
            <a:noFill/>
          </a:ln>
        </p:spPr>
        <p:txBody>
          <a:bodyPr spcFirstLastPara="1" wrap="square" lIns="0" tIns="0" rIns="0" bIns="0" anchor="t" anchorCtr="0">
            <a:normAutofit/>
          </a:bodyPr>
          <a:lstStyle>
            <a:lvl1pPr lvl="0" algn="l" rtl="0">
              <a:lnSpc>
                <a:spcPct val="90000"/>
              </a:lnSpc>
              <a:spcBef>
                <a:spcPts val="1467"/>
              </a:spcBef>
              <a:spcAft>
                <a:spcPts val="0"/>
              </a:spcAft>
              <a:buSzPts val="2000"/>
              <a:buNone/>
              <a:defRPr sz="2667">
                <a:solidFill>
                  <a:schemeClr val="accent2"/>
                </a:solidFill>
              </a:defRPr>
            </a:lvl1pPr>
            <a:lvl2pPr lvl="1" algn="ctr" rtl="0">
              <a:spcBef>
                <a:spcPts val="427"/>
              </a:spcBef>
              <a:spcAft>
                <a:spcPts val="0"/>
              </a:spcAft>
              <a:buSzPts val="1600"/>
              <a:buNone/>
              <a:defRPr>
                <a:solidFill>
                  <a:srgbClr val="888888"/>
                </a:solidFill>
              </a:defRPr>
            </a:lvl2pPr>
            <a:lvl3pPr lvl="2" algn="ctr" rtl="0">
              <a:spcBef>
                <a:spcPts val="427"/>
              </a:spcBef>
              <a:spcAft>
                <a:spcPts val="0"/>
              </a:spcAft>
              <a:buSzPts val="1600"/>
              <a:buNone/>
              <a:defRPr>
                <a:solidFill>
                  <a:srgbClr val="888888"/>
                </a:solidFill>
              </a:defRPr>
            </a:lvl3pPr>
            <a:lvl4pPr lvl="3" algn="ctr" rtl="0">
              <a:spcBef>
                <a:spcPts val="427"/>
              </a:spcBef>
              <a:spcAft>
                <a:spcPts val="0"/>
              </a:spcAft>
              <a:buSzPts val="1600"/>
              <a:buNone/>
              <a:defRPr>
                <a:solidFill>
                  <a:srgbClr val="888888"/>
                </a:solidFill>
              </a:defRPr>
            </a:lvl4pPr>
            <a:lvl5pPr lvl="4" algn="ctr" rtl="0">
              <a:spcBef>
                <a:spcPts val="427"/>
              </a:spcBef>
              <a:spcAft>
                <a:spcPts val="0"/>
              </a:spcAft>
              <a:buSzPts val="1600"/>
              <a:buNone/>
              <a:defRPr>
                <a:solidFill>
                  <a:srgbClr val="888888"/>
                </a:solidFill>
              </a:defRPr>
            </a:lvl5pPr>
            <a:lvl6pPr lvl="5" algn="ctr" rtl="0">
              <a:spcBef>
                <a:spcPts val="533"/>
              </a:spcBef>
              <a:spcAft>
                <a:spcPts val="0"/>
              </a:spcAft>
              <a:buClr>
                <a:srgbClr val="888888"/>
              </a:buClr>
              <a:buSzPts val="2000"/>
              <a:buNone/>
              <a:defRPr>
                <a:solidFill>
                  <a:srgbClr val="888888"/>
                </a:solidFill>
              </a:defRPr>
            </a:lvl6pPr>
            <a:lvl7pPr lvl="6" algn="ctr" rtl="0">
              <a:spcBef>
                <a:spcPts val="533"/>
              </a:spcBef>
              <a:spcAft>
                <a:spcPts val="0"/>
              </a:spcAft>
              <a:buClr>
                <a:srgbClr val="888888"/>
              </a:buClr>
              <a:buSzPts val="2000"/>
              <a:buNone/>
              <a:defRPr>
                <a:solidFill>
                  <a:srgbClr val="888888"/>
                </a:solidFill>
              </a:defRPr>
            </a:lvl7pPr>
            <a:lvl8pPr lvl="7" algn="ctr" rtl="0">
              <a:spcBef>
                <a:spcPts val="533"/>
              </a:spcBef>
              <a:spcAft>
                <a:spcPts val="0"/>
              </a:spcAft>
              <a:buClr>
                <a:srgbClr val="888888"/>
              </a:buClr>
              <a:buSzPts val="2000"/>
              <a:buNone/>
              <a:defRPr>
                <a:solidFill>
                  <a:srgbClr val="888888"/>
                </a:solidFill>
              </a:defRPr>
            </a:lvl8pPr>
            <a:lvl9pPr lvl="8" algn="ctr" rtl="0">
              <a:spcBef>
                <a:spcPts val="533"/>
              </a:spcBef>
              <a:spcAft>
                <a:spcPts val="0"/>
              </a:spcAft>
              <a:buClr>
                <a:srgbClr val="888888"/>
              </a:buClr>
              <a:buSzPts val="2000"/>
              <a:buNone/>
              <a:defRPr>
                <a:solidFill>
                  <a:srgbClr val="888888"/>
                </a:solidFill>
              </a:defRPr>
            </a:lvl9pPr>
          </a:lstStyle>
          <a:p>
            <a:endParaRPr/>
          </a:p>
        </p:txBody>
      </p:sp>
      <p:sp>
        <p:nvSpPr>
          <p:cNvPr id="99" name="Google Shape;99;p17"/>
          <p:cNvSpPr txBox="1">
            <a:spLocks noGrp="1"/>
          </p:cNvSpPr>
          <p:nvPr>
            <p:ph type="body" idx="2"/>
          </p:nvPr>
        </p:nvSpPr>
        <p:spPr>
          <a:xfrm>
            <a:off x="478367" y="1748367"/>
            <a:ext cx="54736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100" name="Google Shape;100;p17"/>
          <p:cNvSpPr txBox="1">
            <a:spLocks noGrp="1"/>
          </p:cNvSpPr>
          <p:nvPr>
            <p:ph type="body" idx="3"/>
          </p:nvPr>
        </p:nvSpPr>
        <p:spPr>
          <a:xfrm>
            <a:off x="6239933" y="1748367"/>
            <a:ext cx="54568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8366881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75038818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415600" y="593367"/>
            <a:ext cx="11360800" cy="763600"/>
          </a:xfrm>
          <a:prstGeom prst="rect">
            <a:avLst/>
          </a:prstGeom>
        </p:spPr>
        <p:txBody>
          <a:bodyPr spcFirstLastPara="1" wrap="square" lIns="0" tIns="0" rIns="0" bIns="0" anchor="t" anchorCtr="0">
            <a:noAutofit/>
          </a:bodyPr>
          <a:lstStyle>
            <a:lvl1pPr lvl="0" rtl="0">
              <a:spcBef>
                <a:spcPts val="0"/>
              </a:spcBef>
              <a:spcAft>
                <a:spcPts val="0"/>
              </a:spcAft>
              <a:buSzPts val="22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8"/>
          <p:cNvSpPr txBox="1">
            <a:spLocks noGrp="1"/>
          </p:cNvSpPr>
          <p:nvPr>
            <p:ph type="body" idx="1"/>
          </p:nvPr>
        </p:nvSpPr>
        <p:spPr>
          <a:xfrm>
            <a:off x="415600" y="1536633"/>
            <a:ext cx="5333200" cy="4555200"/>
          </a:xfrm>
          <a:prstGeom prst="rect">
            <a:avLst/>
          </a:prstGeom>
        </p:spPr>
        <p:txBody>
          <a:bodyPr spcFirstLastPara="1" wrap="square" lIns="0" tIns="0" rIns="0" bIns="0" anchor="t" anchorCtr="0">
            <a:noAutofit/>
          </a:bodyPr>
          <a:lstStyle>
            <a:lvl1pPr marL="609585" lvl="0" indent="-423323" rtl="0">
              <a:spcBef>
                <a:spcPts val="1467"/>
              </a:spcBef>
              <a:spcAft>
                <a:spcPts val="0"/>
              </a:spcAft>
              <a:buSzPts val="1400"/>
              <a:buChar char="▪"/>
              <a:defRPr sz="1867"/>
            </a:lvl1pPr>
            <a:lvl2pPr marL="1219170" lvl="1" indent="-406390" rtl="0">
              <a:spcBef>
                <a:spcPts val="427"/>
              </a:spcBef>
              <a:spcAft>
                <a:spcPts val="0"/>
              </a:spcAft>
              <a:buSzPts val="1200"/>
              <a:buChar char="▪"/>
              <a:defRPr sz="1600"/>
            </a:lvl2pPr>
            <a:lvl3pPr marL="1828754" lvl="2" indent="-406390" rtl="0">
              <a:spcBef>
                <a:spcPts val="427"/>
              </a:spcBef>
              <a:spcAft>
                <a:spcPts val="0"/>
              </a:spcAft>
              <a:buSzPts val="1200"/>
              <a:buChar char="▪"/>
              <a:defRPr sz="1600"/>
            </a:lvl3pPr>
            <a:lvl4pPr marL="2438339" lvl="3" indent="-406390" rtl="0">
              <a:spcBef>
                <a:spcPts val="427"/>
              </a:spcBef>
              <a:spcAft>
                <a:spcPts val="0"/>
              </a:spcAft>
              <a:buSzPts val="1200"/>
              <a:buChar char="▪"/>
              <a:defRPr sz="1600"/>
            </a:lvl4pPr>
            <a:lvl5pPr marL="3047924" lvl="4" indent="-406390" rtl="0">
              <a:spcBef>
                <a:spcPts val="427"/>
              </a:spcBef>
              <a:spcAft>
                <a:spcPts val="0"/>
              </a:spcAft>
              <a:buSzPts val="1200"/>
              <a:buChar char="▪"/>
              <a:defRPr sz="1600"/>
            </a:lvl5pPr>
            <a:lvl6pPr marL="3657509" lvl="5" indent="-304792" rtl="0">
              <a:spcBef>
                <a:spcPts val="533"/>
              </a:spcBef>
              <a:spcAft>
                <a:spcPts val="0"/>
              </a:spcAft>
              <a:buSzPts val="1200"/>
              <a:buNone/>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0"/>
              </a:spcAft>
              <a:buSzPts val="1200"/>
              <a:buChar char="•"/>
              <a:defRPr sz="1600"/>
            </a:lvl9pPr>
          </a:lstStyle>
          <a:p>
            <a:endParaRPr/>
          </a:p>
        </p:txBody>
      </p:sp>
      <p:sp>
        <p:nvSpPr>
          <p:cNvPr id="104" name="Google Shape;104;p18"/>
          <p:cNvSpPr txBox="1">
            <a:spLocks noGrp="1"/>
          </p:cNvSpPr>
          <p:nvPr>
            <p:ph type="body" idx="2"/>
          </p:nvPr>
        </p:nvSpPr>
        <p:spPr>
          <a:xfrm>
            <a:off x="6443200" y="1536633"/>
            <a:ext cx="5333200" cy="4555200"/>
          </a:xfrm>
          <a:prstGeom prst="rect">
            <a:avLst/>
          </a:prstGeom>
        </p:spPr>
        <p:txBody>
          <a:bodyPr spcFirstLastPara="1" wrap="square" lIns="0" tIns="0" rIns="0" bIns="0" anchor="t" anchorCtr="0">
            <a:noAutofit/>
          </a:bodyPr>
          <a:lstStyle>
            <a:lvl1pPr marL="609585" lvl="0" indent="-423323" rtl="0">
              <a:spcBef>
                <a:spcPts val="1467"/>
              </a:spcBef>
              <a:spcAft>
                <a:spcPts val="0"/>
              </a:spcAft>
              <a:buSzPts val="1400"/>
              <a:buChar char="▪"/>
              <a:defRPr sz="1867"/>
            </a:lvl1pPr>
            <a:lvl2pPr marL="1219170" lvl="1" indent="-406390" rtl="0">
              <a:spcBef>
                <a:spcPts val="427"/>
              </a:spcBef>
              <a:spcAft>
                <a:spcPts val="0"/>
              </a:spcAft>
              <a:buSzPts val="1200"/>
              <a:buChar char="▪"/>
              <a:defRPr sz="1600"/>
            </a:lvl2pPr>
            <a:lvl3pPr marL="1828754" lvl="2" indent="-406390" rtl="0">
              <a:spcBef>
                <a:spcPts val="427"/>
              </a:spcBef>
              <a:spcAft>
                <a:spcPts val="0"/>
              </a:spcAft>
              <a:buSzPts val="1200"/>
              <a:buChar char="▪"/>
              <a:defRPr sz="1600"/>
            </a:lvl3pPr>
            <a:lvl4pPr marL="2438339" lvl="3" indent="-406390" rtl="0">
              <a:spcBef>
                <a:spcPts val="427"/>
              </a:spcBef>
              <a:spcAft>
                <a:spcPts val="0"/>
              </a:spcAft>
              <a:buSzPts val="1200"/>
              <a:buChar char="▪"/>
              <a:defRPr sz="1600"/>
            </a:lvl4pPr>
            <a:lvl5pPr marL="3047924" lvl="4" indent="-406390" rtl="0">
              <a:spcBef>
                <a:spcPts val="427"/>
              </a:spcBef>
              <a:spcAft>
                <a:spcPts val="0"/>
              </a:spcAft>
              <a:buSzPts val="1200"/>
              <a:buChar char="▪"/>
              <a:defRPr sz="1600"/>
            </a:lvl5pPr>
            <a:lvl6pPr marL="3657509" lvl="5" indent="-304792" rtl="0">
              <a:spcBef>
                <a:spcPts val="533"/>
              </a:spcBef>
              <a:spcAft>
                <a:spcPts val="0"/>
              </a:spcAft>
              <a:buSzPts val="1200"/>
              <a:buNone/>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0"/>
              </a:spcAft>
              <a:buSzPts val="1200"/>
              <a:buChar char="•"/>
              <a:defRPr sz="1600"/>
            </a:lvl9pPr>
          </a:lstStyle>
          <a:p>
            <a:endParaRPr/>
          </a:p>
        </p:txBody>
      </p:sp>
      <p:sp>
        <p:nvSpPr>
          <p:cNvPr id="105" name="Google Shape;105;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54445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Zweispaltig_Erde und Umwe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Folientitel, insgesamt zweizeilig</a:t>
            </a:r>
          </a:p>
        </p:txBody>
      </p:sp>
      <p:sp>
        <p:nvSpPr>
          <p:cNvPr id="10" name="Textplatzhalter 9"/>
          <p:cNvSpPr>
            <a:spLocks noGrp="1"/>
          </p:cNvSpPr>
          <p:nvPr>
            <p:ph type="body" sz="quarter" idx="14" hasCustomPrompt="1"/>
          </p:nvPr>
        </p:nvSpPr>
        <p:spPr>
          <a:xfrm>
            <a:off x="478367" y="921600"/>
            <a:ext cx="11232000" cy="355200"/>
          </a:xfrm>
        </p:spPr>
        <p:txBody>
          <a:bodyPr/>
          <a:lstStyle>
            <a:lvl1pPr marL="0" indent="0">
              <a:buNone/>
              <a:defRPr sz="2667">
                <a:solidFill>
                  <a:schemeClr val="accent2"/>
                </a:solidFill>
              </a:defRPr>
            </a:lvl1pPr>
          </a:lstStyle>
          <a:p>
            <a:pPr lvl="0"/>
            <a:r>
              <a:rPr lang="de-DE" dirty="0"/>
              <a:t>Entweder zweizeiliger Titel oder Titel mit Subheader</a:t>
            </a:r>
          </a:p>
        </p:txBody>
      </p:sp>
      <p:sp>
        <p:nvSpPr>
          <p:cNvPr id="7" name="Inhaltsplatzhalter 6"/>
          <p:cNvSpPr>
            <a:spLocks noGrp="1"/>
          </p:cNvSpPr>
          <p:nvPr>
            <p:ph sz="quarter" idx="15"/>
          </p:nvPr>
        </p:nvSpPr>
        <p:spPr>
          <a:xfrm>
            <a:off x="478367" y="1748367"/>
            <a:ext cx="5473700" cy="456353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10"/>
          <p:cNvSpPr>
            <a:spLocks noGrp="1"/>
          </p:cNvSpPr>
          <p:nvPr>
            <p:ph sz="quarter" idx="16"/>
          </p:nvPr>
        </p:nvSpPr>
        <p:spPr>
          <a:xfrm>
            <a:off x="6239934" y="1748367"/>
            <a:ext cx="5456767" cy="456353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09919849"/>
      </p:ext>
    </p:extLst>
  </p:cSld>
  <p:clrMapOvr>
    <a:masterClrMapping/>
  </p:clrMapOvr>
  <p:timing>
    <p:tnLst>
      <p:par>
        <p:cTn id="1" dur="indefinite" restart="never" nodeType="tmRoot"/>
      </p:par>
    </p:tnLst>
  </p:timing>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Zweispaltig_Erde und Umwe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Folientitel, insgesamt zweizeilig</a:t>
            </a:r>
          </a:p>
        </p:txBody>
      </p:sp>
      <p:sp>
        <p:nvSpPr>
          <p:cNvPr id="10" name="Textplatzhalter 9"/>
          <p:cNvSpPr>
            <a:spLocks noGrp="1"/>
          </p:cNvSpPr>
          <p:nvPr>
            <p:ph type="body" sz="quarter" idx="14" hasCustomPrompt="1"/>
          </p:nvPr>
        </p:nvSpPr>
        <p:spPr>
          <a:xfrm>
            <a:off x="478367" y="921600"/>
            <a:ext cx="11232000" cy="355200"/>
          </a:xfrm>
        </p:spPr>
        <p:txBody>
          <a:bodyPr/>
          <a:lstStyle>
            <a:lvl1pPr marL="0" indent="0">
              <a:buNone/>
              <a:defRPr sz="2667">
                <a:solidFill>
                  <a:schemeClr val="accent2"/>
                </a:solidFill>
              </a:defRPr>
            </a:lvl1pPr>
          </a:lstStyle>
          <a:p>
            <a:pPr lvl="0"/>
            <a:r>
              <a:rPr lang="de-DE" dirty="0"/>
              <a:t>Entweder zweizeiliger Titel oder Titel mit Subheader</a:t>
            </a:r>
          </a:p>
        </p:txBody>
      </p:sp>
      <p:sp>
        <p:nvSpPr>
          <p:cNvPr id="7" name="Inhaltsplatzhalter 6"/>
          <p:cNvSpPr>
            <a:spLocks noGrp="1"/>
          </p:cNvSpPr>
          <p:nvPr>
            <p:ph sz="quarter" idx="15"/>
          </p:nvPr>
        </p:nvSpPr>
        <p:spPr>
          <a:xfrm>
            <a:off x="478367" y="1748367"/>
            <a:ext cx="5473700" cy="456353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10"/>
          <p:cNvSpPr>
            <a:spLocks noGrp="1"/>
          </p:cNvSpPr>
          <p:nvPr>
            <p:ph sz="quarter" idx="16"/>
          </p:nvPr>
        </p:nvSpPr>
        <p:spPr>
          <a:xfrm>
            <a:off x="6239934" y="1748367"/>
            <a:ext cx="5456767" cy="456353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053604829"/>
      </p:ext>
    </p:extLst>
  </p:cSld>
  <p:clrMapOvr>
    <a:masterClrMapping/>
  </p:clrMapOvr>
  <p:timing>
    <p:tnLst>
      <p:par>
        <p:cTn id="1" dur="indefinite" restart="never" nodeType="tmRoot"/>
      </p:par>
    </p:tnLst>
  </p:timing>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INHALT HEADLINE VERSAL ohne Inhalt">
    <p:spTree>
      <p:nvGrpSpPr>
        <p:cNvPr id="1" name=""/>
        <p:cNvGrpSpPr/>
        <p:nvPr/>
      </p:nvGrpSpPr>
      <p:grpSpPr>
        <a:xfrm>
          <a:off x="0" y="0"/>
          <a:ext cx="0" cy="0"/>
          <a:chOff x="0" y="0"/>
          <a:chExt cx="0" cy="0"/>
        </a:xfrm>
      </p:grpSpPr>
      <p:pic>
        <p:nvPicPr>
          <p:cNvPr id="16" name="Bild 15">
            <a:extLst>
              <a:ext uri="{FF2B5EF4-FFF2-40B4-BE49-F238E27FC236}">
                <a16:creationId xmlns:a16="http://schemas.microsoft.com/office/drawing/2014/main" id="{E9BAF067-66F6-FD40-AA18-7C2C585F3B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946277"/>
            <a:ext cx="12192000" cy="48977"/>
          </a:xfrm>
          <a:prstGeom prst="rect">
            <a:avLst/>
          </a:prstGeom>
        </p:spPr>
      </p:pic>
      <p:sp>
        <p:nvSpPr>
          <p:cNvPr id="19" name="Titel 1">
            <a:extLst>
              <a:ext uri="{FF2B5EF4-FFF2-40B4-BE49-F238E27FC236}">
                <a16:creationId xmlns:a16="http://schemas.microsoft.com/office/drawing/2014/main" id="{4B191727-5529-2242-B2CC-96F646722D51}"/>
              </a:ext>
            </a:extLst>
          </p:cNvPr>
          <p:cNvSpPr>
            <a:spLocks noGrp="1"/>
          </p:cNvSpPr>
          <p:nvPr>
            <p:ph type="title" hasCustomPrompt="1"/>
          </p:nvPr>
        </p:nvSpPr>
        <p:spPr>
          <a:xfrm>
            <a:off x="307975" y="235680"/>
            <a:ext cx="8402373" cy="384313"/>
          </a:xfrm>
          <a:prstGeom prst="rect">
            <a:avLst/>
          </a:prstGeom>
        </p:spPr>
        <p:txBody>
          <a:bodyPr lIns="0" tIns="0" rIns="0" bIns="0">
            <a:noAutofit/>
          </a:bodyPr>
          <a:lstStyle>
            <a:lvl1pPr>
              <a:defRPr sz="3000" b="1" cap="none" baseline="0">
                <a:solidFill>
                  <a:schemeClr val="tx1"/>
                </a:solidFill>
                <a:latin typeface="+mn-lt"/>
                <a:cs typeface="Arial" panose="020B0604020202020204" pitchFamily="34" charset="0"/>
              </a:defRPr>
            </a:lvl1pPr>
          </a:lstStyle>
          <a:p>
            <a:r>
              <a:rPr lang="de-DE" dirty="0" smtClean="0"/>
              <a:t>HEADLINE </a:t>
            </a:r>
            <a:r>
              <a:rPr lang="de-DE" dirty="0"/>
              <a:t>1 Line VERSALs, CALIBRI LIGHT </a:t>
            </a:r>
            <a:r>
              <a:rPr lang="de-DE" dirty="0" err="1"/>
              <a:t>bold</a:t>
            </a:r>
            <a:endParaRPr lang="de-DE" dirty="0"/>
          </a:p>
        </p:txBody>
      </p:sp>
      <p:sp>
        <p:nvSpPr>
          <p:cNvPr id="2" name="AutoShape 2" descr="Logo des Helmholtz-Zentrums Hereon"/>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3"/>
          <a:stretch>
            <a:fillRect/>
          </a:stretch>
        </p:blipFill>
        <p:spPr>
          <a:xfrm>
            <a:off x="9726859" y="7937"/>
            <a:ext cx="2216428" cy="905638"/>
          </a:xfrm>
          <a:prstGeom prst="rect">
            <a:avLst/>
          </a:prstGeom>
        </p:spPr>
      </p:pic>
    </p:spTree>
    <p:extLst>
      <p:ext uri="{BB962C8B-B14F-4D97-AF65-F5344CB8AC3E}">
        <p14:creationId xmlns:p14="http://schemas.microsoft.com/office/powerpoint/2010/main" val="163112672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386" y="60964"/>
            <a:ext cx="11228643" cy="522514"/>
          </a:xfrm>
        </p:spPr>
        <p:txBody>
          <a:bodyPr>
            <a:normAutofit/>
          </a:bodyPr>
          <a:lstStyle>
            <a:lvl1pPr>
              <a:defRPr sz="2400"/>
            </a:lvl1pPr>
          </a:lstStyle>
          <a:p>
            <a:r>
              <a:rPr lang="en-US" dirty="0" smtClean="0"/>
              <a:t>Click to edit Master title style</a:t>
            </a:r>
            <a:endParaRPr lang="en-US" dirty="0"/>
          </a:p>
        </p:txBody>
      </p:sp>
      <p:sp>
        <p:nvSpPr>
          <p:cNvPr id="3" name="TextBox 2"/>
          <p:cNvSpPr txBox="1"/>
          <p:nvPr userDrawn="1"/>
        </p:nvSpPr>
        <p:spPr>
          <a:xfrm>
            <a:off x="8102119" y="6359230"/>
            <a:ext cx="585597" cy="276999"/>
          </a:xfrm>
          <a:prstGeom prst="rect">
            <a:avLst/>
          </a:prstGeom>
          <a:noFill/>
        </p:spPr>
        <p:txBody>
          <a:bodyPr wrap="square" rtlCol="0">
            <a:spAutoFit/>
          </a:bodyPr>
          <a:lstStyle/>
          <a:p>
            <a:pPr algn="l"/>
            <a:fld id="{E0A25F82-0A17-4674-B037-A703E033DA8B}" type="slidenum">
              <a:rPr lang="en-US" sz="1200" smtClean="0">
                <a:solidFill>
                  <a:schemeClr val="bg1"/>
                </a:solidFill>
              </a:rPr>
              <a:pPr algn="l"/>
              <a:t>‹#›</a:t>
            </a:fld>
            <a:endParaRPr lang="en-US" sz="1200" dirty="0">
              <a:solidFill>
                <a:schemeClr val="bg1"/>
              </a:solidFill>
            </a:endParaRPr>
          </a:p>
        </p:txBody>
      </p:sp>
      <p:sp>
        <p:nvSpPr>
          <p:cNvPr id="4" name="TextBox 3"/>
          <p:cNvSpPr txBox="1"/>
          <p:nvPr userDrawn="1"/>
        </p:nvSpPr>
        <p:spPr>
          <a:xfrm>
            <a:off x="10831402" y="6322757"/>
            <a:ext cx="1351652" cy="276999"/>
          </a:xfrm>
          <a:prstGeom prst="rect">
            <a:avLst/>
          </a:prstGeom>
          <a:noFill/>
        </p:spPr>
        <p:txBody>
          <a:bodyPr wrap="none" rtlCol="0">
            <a:spAutoFit/>
          </a:bodyPr>
          <a:lstStyle/>
          <a:p>
            <a:pPr algn="r"/>
            <a:r>
              <a:rPr lang="en-US" sz="1200" dirty="0" smtClean="0">
                <a:solidFill>
                  <a:schemeClr val="bg1"/>
                </a:solidFill>
              </a:rPr>
              <a:t>David Greenberg</a:t>
            </a:r>
            <a:endParaRPr lang="en-US" sz="1200" dirty="0">
              <a:solidFill>
                <a:schemeClr val="bg1"/>
              </a:solidFill>
            </a:endParaRPr>
          </a:p>
        </p:txBody>
      </p:sp>
      <p:sp>
        <p:nvSpPr>
          <p:cNvPr id="5" name="TextBox 4"/>
          <p:cNvSpPr txBox="1"/>
          <p:nvPr userDrawn="1"/>
        </p:nvSpPr>
        <p:spPr>
          <a:xfrm>
            <a:off x="0" y="6581558"/>
            <a:ext cx="2382382" cy="276999"/>
          </a:xfrm>
          <a:prstGeom prst="rect">
            <a:avLst/>
          </a:prstGeom>
          <a:noFill/>
        </p:spPr>
        <p:txBody>
          <a:bodyPr wrap="none" rtlCol="0">
            <a:spAutoFit/>
          </a:bodyPr>
          <a:lstStyle/>
          <a:p>
            <a:pPr algn="r"/>
            <a:r>
              <a:rPr lang="en-US" sz="1200" dirty="0" smtClean="0">
                <a:solidFill>
                  <a:schemeClr val="bg1"/>
                </a:solidFill>
              </a:rPr>
              <a:t>Deep Learning and Optimization</a:t>
            </a:r>
            <a:endParaRPr lang="en-US" sz="1200" dirty="0">
              <a:solidFill>
                <a:schemeClr val="bg1"/>
              </a:solidFill>
            </a:endParaRPr>
          </a:p>
        </p:txBody>
      </p:sp>
      <p:sp>
        <p:nvSpPr>
          <p:cNvPr id="6" name="Rectangle 5"/>
          <p:cNvSpPr/>
          <p:nvPr userDrawn="1"/>
        </p:nvSpPr>
        <p:spPr>
          <a:xfrm>
            <a:off x="10301000" y="6581558"/>
            <a:ext cx="1882054" cy="276999"/>
          </a:xfrm>
          <a:prstGeom prst="rect">
            <a:avLst/>
          </a:prstGeom>
        </p:spPr>
        <p:txBody>
          <a:bodyPr wrap="none">
            <a:spAutoFit/>
          </a:bodyPr>
          <a:lstStyle/>
          <a:p>
            <a:pPr algn="r"/>
            <a:r>
              <a:rPr lang="en-US" sz="1200" dirty="0" smtClean="0">
                <a:solidFill>
                  <a:schemeClr val="bg1"/>
                </a:solidFill>
              </a:rPr>
              <a:t>	Nov.</a:t>
            </a:r>
            <a:r>
              <a:rPr lang="en-US" sz="1200" baseline="0" dirty="0" smtClean="0">
                <a:solidFill>
                  <a:schemeClr val="bg1"/>
                </a:solidFill>
              </a:rPr>
              <a:t> 22, 2022</a:t>
            </a:r>
            <a:endParaRPr lang="en-US" sz="1200" dirty="0">
              <a:solidFill>
                <a:schemeClr val="bg1"/>
              </a:solidFill>
            </a:endParaRPr>
          </a:p>
        </p:txBody>
      </p:sp>
      <p:pic>
        <p:nvPicPr>
          <p:cNvPr id="9" name="Picture 8"/>
          <p:cNvPicPr>
            <a:picLocks noChangeAspect="1"/>
          </p:cNvPicPr>
          <p:nvPr userDrawn="1"/>
        </p:nvPicPr>
        <p:blipFill>
          <a:blip r:embed="rId2"/>
          <a:stretch>
            <a:fillRect/>
          </a:stretch>
        </p:blipFill>
        <p:spPr>
          <a:xfrm>
            <a:off x="11149377" y="60965"/>
            <a:ext cx="1019465" cy="416556"/>
          </a:xfrm>
          <a:prstGeom prst="rect">
            <a:avLst/>
          </a:prstGeom>
        </p:spPr>
      </p:pic>
    </p:spTree>
    <p:extLst>
      <p:ext uri="{BB962C8B-B14F-4D97-AF65-F5344CB8AC3E}">
        <p14:creationId xmlns:p14="http://schemas.microsoft.com/office/powerpoint/2010/main" val="25297974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ischspaltig">
  <p:cSld name="Mischspalti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80000" y="292800"/>
            <a:ext cx="11232000" cy="4960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78367" y="921600"/>
            <a:ext cx="11232000" cy="355200"/>
          </a:xfrm>
          <a:prstGeom prst="rect">
            <a:avLst/>
          </a:prstGeom>
          <a:noFill/>
          <a:ln>
            <a:noFill/>
          </a:ln>
        </p:spPr>
        <p:txBody>
          <a:bodyPr spcFirstLastPara="1" wrap="square" lIns="0" tIns="0" rIns="0" bIns="0" anchor="t" anchorCtr="0">
            <a:noAutofit/>
          </a:bodyPr>
          <a:lstStyle>
            <a:lvl1pPr marL="609585" lvl="0" indent="-304792" algn="l" rtl="0">
              <a:lnSpc>
                <a:spcPct val="90000"/>
              </a:lnSpc>
              <a:spcBef>
                <a:spcPts val="1467"/>
              </a:spcBef>
              <a:spcAft>
                <a:spcPts val="0"/>
              </a:spcAft>
              <a:buSzPts val="2000"/>
              <a:buNone/>
              <a:defRPr sz="2667">
                <a:solidFill>
                  <a:schemeClr val="accent2"/>
                </a:solidFill>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20" name="Google Shape;20;p3"/>
          <p:cNvSpPr txBox="1">
            <a:spLocks noGrp="1"/>
          </p:cNvSpPr>
          <p:nvPr>
            <p:ph type="body" idx="2"/>
          </p:nvPr>
        </p:nvSpPr>
        <p:spPr>
          <a:xfrm>
            <a:off x="480001" y="1748367"/>
            <a:ext cx="8352800" cy="16808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21" name="Google Shape;21;p3"/>
          <p:cNvSpPr>
            <a:spLocks noGrp="1"/>
          </p:cNvSpPr>
          <p:nvPr>
            <p:ph type="pic" idx="3"/>
          </p:nvPr>
        </p:nvSpPr>
        <p:spPr>
          <a:xfrm>
            <a:off x="478367" y="3839999"/>
            <a:ext cx="5473600" cy="2472000"/>
          </a:xfrm>
          <a:prstGeom prst="rect">
            <a:avLst/>
          </a:prstGeom>
          <a:noFill/>
          <a:ln>
            <a:noFill/>
          </a:ln>
        </p:spPr>
        <p:txBody>
          <a:bodyPr spcFirstLastPara="1" wrap="square" lIns="0" tIns="0" rIns="0" bIns="0" anchor="t" anchorCtr="0">
            <a:noAutofit/>
          </a:bodyPr>
          <a:lstStyle>
            <a:lvl1pPr marR="0" lvl="0" algn="l" rtl="0">
              <a:lnSpc>
                <a:spcPct val="112500"/>
              </a:lnSpc>
              <a:spcBef>
                <a:spcPts val="146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1pPr>
            <a:lvl2pPr marR="0" lvl="1"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2pPr>
            <a:lvl3pPr marR="0" lvl="2"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3pPr>
            <a:lvl4pPr marR="0" lvl="3"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4pPr>
            <a:lvl5pPr marR="0" lvl="4"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 name="Google Shape;22;p3"/>
          <p:cNvSpPr>
            <a:spLocks noGrp="1"/>
          </p:cNvSpPr>
          <p:nvPr>
            <p:ph type="pic" idx="4"/>
          </p:nvPr>
        </p:nvSpPr>
        <p:spPr>
          <a:xfrm>
            <a:off x="6239933" y="3839633"/>
            <a:ext cx="5473600" cy="2472400"/>
          </a:xfrm>
          <a:prstGeom prst="rect">
            <a:avLst/>
          </a:prstGeom>
          <a:noFill/>
          <a:ln>
            <a:noFill/>
          </a:ln>
        </p:spPr>
        <p:txBody>
          <a:bodyPr spcFirstLastPara="1" wrap="square" lIns="0" tIns="0" rIns="0" bIns="0" anchor="t" anchorCtr="0">
            <a:noAutofit/>
          </a:bodyPr>
          <a:lstStyle>
            <a:lvl1pPr marR="0" lvl="0" algn="l" rtl="0">
              <a:lnSpc>
                <a:spcPct val="112500"/>
              </a:lnSpc>
              <a:spcBef>
                <a:spcPts val="146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1pPr>
            <a:lvl2pPr marR="0" lvl="1"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2pPr>
            <a:lvl3pPr marR="0" lvl="2"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3pPr>
            <a:lvl4pPr marR="0" lvl="3"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4pPr>
            <a:lvl5pPr marR="0" lvl="4"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3" name="Google Shape;23;p3"/>
          <p:cNvSpPr txBox="1">
            <a:spLocks noGrp="1"/>
          </p:cNvSpPr>
          <p:nvPr>
            <p:ph type="body" idx="5"/>
          </p:nvPr>
        </p:nvSpPr>
        <p:spPr>
          <a:xfrm>
            <a:off x="478367" y="3681600"/>
            <a:ext cx="5473600" cy="144000"/>
          </a:xfrm>
          <a:prstGeom prst="rect">
            <a:avLst/>
          </a:prstGeom>
          <a:noFill/>
          <a:ln>
            <a:noFill/>
          </a:ln>
        </p:spPr>
        <p:txBody>
          <a:bodyPr spcFirstLastPara="1" wrap="square" lIns="0" tIns="0" rIns="0" bIns="0" anchor="t" anchorCtr="0">
            <a:noAutofit/>
          </a:bodyPr>
          <a:lstStyle>
            <a:lvl1pPr marL="609585" lvl="0" indent="-304792" algn="l" rtl="0">
              <a:lnSpc>
                <a:spcPct val="100000"/>
              </a:lnSpc>
              <a:spcBef>
                <a:spcPts val="0"/>
              </a:spcBef>
              <a:spcAft>
                <a:spcPts val="0"/>
              </a:spcAft>
              <a:buSzPts val="800"/>
              <a:buNone/>
              <a:defRPr sz="1067"/>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24" name="Google Shape;24;p3"/>
          <p:cNvSpPr txBox="1">
            <a:spLocks noGrp="1"/>
          </p:cNvSpPr>
          <p:nvPr>
            <p:ph type="body" idx="6"/>
          </p:nvPr>
        </p:nvSpPr>
        <p:spPr>
          <a:xfrm>
            <a:off x="6239932" y="3681600"/>
            <a:ext cx="5473600" cy="144000"/>
          </a:xfrm>
          <a:prstGeom prst="rect">
            <a:avLst/>
          </a:prstGeom>
          <a:noFill/>
          <a:ln>
            <a:noFill/>
          </a:ln>
        </p:spPr>
        <p:txBody>
          <a:bodyPr spcFirstLastPara="1" wrap="square" lIns="0" tIns="0" rIns="0" bIns="0" anchor="t" anchorCtr="0">
            <a:noAutofit/>
          </a:bodyPr>
          <a:lstStyle>
            <a:lvl1pPr marL="609585" lvl="0" indent="-304792" algn="l" rtl="0">
              <a:lnSpc>
                <a:spcPct val="100000"/>
              </a:lnSpc>
              <a:spcBef>
                <a:spcPts val="0"/>
              </a:spcBef>
              <a:spcAft>
                <a:spcPts val="0"/>
              </a:spcAft>
              <a:buSzPts val="800"/>
              <a:buNone/>
              <a:defRPr sz="1067"/>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6867406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Mischspaltig_Erde und Umwe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Folientitel, insgesamt zweizeilig</a:t>
            </a:r>
          </a:p>
        </p:txBody>
      </p:sp>
      <p:sp>
        <p:nvSpPr>
          <p:cNvPr id="10" name="Textplatzhalter 9"/>
          <p:cNvSpPr>
            <a:spLocks noGrp="1"/>
          </p:cNvSpPr>
          <p:nvPr>
            <p:ph type="body" sz="quarter" idx="14" hasCustomPrompt="1"/>
          </p:nvPr>
        </p:nvSpPr>
        <p:spPr>
          <a:xfrm>
            <a:off x="478367" y="921600"/>
            <a:ext cx="11232000" cy="355200"/>
          </a:xfrm>
        </p:spPr>
        <p:txBody>
          <a:bodyPr/>
          <a:lstStyle>
            <a:lvl1pPr marL="0" indent="0">
              <a:buNone/>
              <a:defRPr sz="2667">
                <a:solidFill>
                  <a:schemeClr val="accent2"/>
                </a:solidFill>
              </a:defRPr>
            </a:lvl1pPr>
          </a:lstStyle>
          <a:p>
            <a:pPr lvl="0"/>
            <a:r>
              <a:rPr lang="de-DE" dirty="0"/>
              <a:t>Entweder zweizeiliger Titel oder Titel mit Subheader</a:t>
            </a:r>
          </a:p>
        </p:txBody>
      </p:sp>
      <p:sp>
        <p:nvSpPr>
          <p:cNvPr id="11" name="Inhaltsplatzhalter 10"/>
          <p:cNvSpPr>
            <a:spLocks noGrp="1"/>
          </p:cNvSpPr>
          <p:nvPr>
            <p:ph sz="quarter" idx="16"/>
          </p:nvPr>
        </p:nvSpPr>
        <p:spPr>
          <a:xfrm>
            <a:off x="480001" y="1748368"/>
            <a:ext cx="8352851" cy="168063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5"/>
          <p:cNvSpPr>
            <a:spLocks noGrp="1"/>
          </p:cNvSpPr>
          <p:nvPr>
            <p:ph type="pic" sz="quarter" idx="17"/>
          </p:nvPr>
        </p:nvSpPr>
        <p:spPr>
          <a:xfrm>
            <a:off x="478367" y="3839999"/>
            <a:ext cx="5473700" cy="2471900"/>
          </a:xfrm>
        </p:spPr>
        <p:txBody>
          <a:bodyPr/>
          <a:lstStyle/>
          <a:p>
            <a:endParaRPr lang="de-DE"/>
          </a:p>
        </p:txBody>
      </p:sp>
      <p:sp>
        <p:nvSpPr>
          <p:cNvPr id="9" name="Bildplatzhalter 8"/>
          <p:cNvSpPr>
            <a:spLocks noGrp="1"/>
          </p:cNvSpPr>
          <p:nvPr>
            <p:ph type="pic" sz="quarter" idx="18"/>
          </p:nvPr>
        </p:nvSpPr>
        <p:spPr>
          <a:xfrm>
            <a:off x="6239934" y="3839633"/>
            <a:ext cx="5473700" cy="2472267"/>
          </a:xfrm>
        </p:spPr>
        <p:txBody>
          <a:bodyPr/>
          <a:lstStyle/>
          <a:p>
            <a:endParaRPr lang="de-DE"/>
          </a:p>
        </p:txBody>
      </p:sp>
      <p:sp>
        <p:nvSpPr>
          <p:cNvPr id="13" name="Textplatzhalter 12"/>
          <p:cNvSpPr>
            <a:spLocks noGrp="1"/>
          </p:cNvSpPr>
          <p:nvPr>
            <p:ph type="body" sz="quarter" idx="19" hasCustomPrompt="1"/>
          </p:nvPr>
        </p:nvSpPr>
        <p:spPr>
          <a:xfrm>
            <a:off x="478367" y="3681600"/>
            <a:ext cx="5473700" cy="143933"/>
          </a:xfrm>
        </p:spPr>
        <p:txBody>
          <a:bodyPr/>
          <a:lstStyle>
            <a:lvl1pPr marL="0" indent="0">
              <a:lnSpc>
                <a:spcPts val="1067"/>
              </a:lnSpc>
              <a:spcBef>
                <a:spcPts val="0"/>
              </a:spcBef>
              <a:buNone/>
              <a:defRPr sz="1067"/>
            </a:lvl1pPr>
          </a:lstStyle>
          <a:p>
            <a:pPr lvl="0"/>
            <a:r>
              <a:rPr lang="de-DE" dirty="0"/>
              <a:t>Bildunterschrift</a:t>
            </a:r>
          </a:p>
        </p:txBody>
      </p:sp>
      <p:sp>
        <p:nvSpPr>
          <p:cNvPr id="15" name="Textplatzhalter 14"/>
          <p:cNvSpPr>
            <a:spLocks noGrp="1"/>
          </p:cNvSpPr>
          <p:nvPr>
            <p:ph type="body" sz="quarter" idx="20" hasCustomPrompt="1"/>
          </p:nvPr>
        </p:nvSpPr>
        <p:spPr>
          <a:xfrm>
            <a:off x="6239933" y="3681600"/>
            <a:ext cx="5473700" cy="143933"/>
          </a:xfrm>
        </p:spPr>
        <p:txBody>
          <a:bodyPr/>
          <a:lstStyle>
            <a:lvl1pPr marL="0" indent="0">
              <a:lnSpc>
                <a:spcPts val="1067"/>
              </a:lnSpc>
              <a:spcBef>
                <a:spcPts val="0"/>
              </a:spcBef>
              <a:buNone/>
              <a:defRPr sz="1067"/>
            </a:lvl1pPr>
          </a:lstStyle>
          <a:p>
            <a:pPr lvl="0"/>
            <a:r>
              <a:rPr lang="de-DE" dirty="0"/>
              <a:t>Bildunterschrift</a:t>
            </a:r>
          </a:p>
        </p:txBody>
      </p:sp>
    </p:spTree>
    <p:extLst>
      <p:ext uri="{BB962C8B-B14F-4D97-AF65-F5344CB8AC3E}">
        <p14:creationId xmlns:p14="http://schemas.microsoft.com/office/powerpoint/2010/main" val="3388089115"/>
      </p:ext>
    </p:extLst>
  </p:cSld>
  <p:clrMapOvr>
    <a:masterClrMapping/>
  </p:clrMapOvr>
  <p:timing>
    <p:tnLst>
      <p:par>
        <p:cTn id="1" dur="indefinite" restart="never" nodeType="tmRoot"/>
      </p:par>
    </p:tnLst>
  </p:timing>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Mischspaltig_Erde und Umwelt">
    <p:spTree>
      <p:nvGrpSpPr>
        <p:cNvPr id="1" name=""/>
        <p:cNvGrpSpPr/>
        <p:nvPr/>
      </p:nvGrpSpPr>
      <p:grpSpPr>
        <a:xfrm>
          <a:off x="0" y="0"/>
          <a:ext cx="0" cy="0"/>
          <a:chOff x="0" y="0"/>
          <a:chExt cx="0" cy="0"/>
        </a:xfrm>
      </p:grpSpPr>
      <p:sp>
        <p:nvSpPr>
          <p:cNvPr id="25" name="Textplatzhalter 12">
            <a:extLst>
              <a:ext uri="{FF2B5EF4-FFF2-40B4-BE49-F238E27FC236}">
                <a16:creationId xmlns:a16="http://schemas.microsoft.com/office/drawing/2014/main" id="{AA2E6102-8FD4-C541-A527-AF75F4B2DA72}"/>
              </a:ext>
            </a:extLst>
          </p:cNvPr>
          <p:cNvSpPr>
            <a:spLocks noGrp="1"/>
          </p:cNvSpPr>
          <p:nvPr>
            <p:ph type="body" sz="quarter" idx="19" hasCustomPrompt="1"/>
          </p:nvPr>
        </p:nvSpPr>
        <p:spPr>
          <a:xfrm>
            <a:off x="478367" y="3681600"/>
            <a:ext cx="5473700" cy="143933"/>
          </a:xfrm>
        </p:spPr>
        <p:txBody>
          <a:bodyPr/>
          <a:lstStyle>
            <a:lvl1pPr marL="0" indent="0">
              <a:lnSpc>
                <a:spcPts val="1067"/>
              </a:lnSpc>
              <a:spcBef>
                <a:spcPts val="0"/>
              </a:spcBef>
              <a:buNone/>
              <a:defRPr sz="1067"/>
            </a:lvl1pPr>
          </a:lstStyle>
          <a:p>
            <a:pPr lvl="0"/>
            <a:r>
              <a:rPr lang="de-DE" dirty="0"/>
              <a:t>Picture caption</a:t>
            </a:r>
          </a:p>
        </p:txBody>
      </p:sp>
      <p:sp>
        <p:nvSpPr>
          <p:cNvPr id="26" name="Textplatzhalter 14">
            <a:extLst>
              <a:ext uri="{FF2B5EF4-FFF2-40B4-BE49-F238E27FC236}">
                <a16:creationId xmlns:a16="http://schemas.microsoft.com/office/drawing/2014/main" id="{4ED3DA5A-135B-5240-87B1-E453957BF729}"/>
              </a:ext>
            </a:extLst>
          </p:cNvPr>
          <p:cNvSpPr>
            <a:spLocks noGrp="1"/>
          </p:cNvSpPr>
          <p:nvPr>
            <p:ph type="body" sz="quarter" idx="20" hasCustomPrompt="1"/>
          </p:nvPr>
        </p:nvSpPr>
        <p:spPr>
          <a:xfrm>
            <a:off x="6239933" y="3681600"/>
            <a:ext cx="5473700" cy="143933"/>
          </a:xfrm>
        </p:spPr>
        <p:txBody>
          <a:bodyPr/>
          <a:lstStyle>
            <a:lvl1pPr marL="0" indent="0">
              <a:lnSpc>
                <a:spcPts val="1067"/>
              </a:lnSpc>
              <a:spcBef>
                <a:spcPts val="0"/>
              </a:spcBef>
              <a:buNone/>
              <a:defRPr sz="1067"/>
            </a:lvl1pPr>
          </a:lstStyle>
          <a:p>
            <a:pPr lvl="0"/>
            <a:r>
              <a:rPr lang="de-DE" dirty="0"/>
              <a:t>Picture caption</a:t>
            </a:r>
          </a:p>
        </p:txBody>
      </p:sp>
      <p:sp>
        <p:nvSpPr>
          <p:cNvPr id="27" name="Titelplatzhalter 3">
            <a:extLst>
              <a:ext uri="{FF2B5EF4-FFF2-40B4-BE49-F238E27FC236}">
                <a16:creationId xmlns:a16="http://schemas.microsoft.com/office/drawing/2014/main" id="{D3E12402-198A-B944-AFDE-C8ACA87A7C6C}"/>
              </a:ext>
            </a:extLst>
          </p:cNvPr>
          <p:cNvSpPr>
            <a:spLocks noGrp="1"/>
          </p:cNvSpPr>
          <p:nvPr>
            <p:ph type="title"/>
          </p:nvPr>
        </p:nvSpPr>
        <p:spPr>
          <a:xfrm>
            <a:off x="480000" y="292800"/>
            <a:ext cx="11232000" cy="495907"/>
          </a:xfrm>
          <a:prstGeom prst="rect">
            <a:avLst/>
          </a:prstGeom>
        </p:spPr>
        <p:txBody>
          <a:bodyPr vert="horz" lIns="0" tIns="0" rIns="0" bIns="0" rtlCol="0" anchor="t" anchorCtr="0">
            <a:noAutofit/>
          </a:bodyPr>
          <a:lstStyle/>
          <a:p>
            <a:r>
              <a:rPr lang="de-DE" dirty="0"/>
              <a:t>Slide title, two-lines in total</a:t>
            </a:r>
          </a:p>
        </p:txBody>
      </p:sp>
      <p:sp>
        <p:nvSpPr>
          <p:cNvPr id="9" name="Inhaltsplatzhalter 10">
            <a:extLst>
              <a:ext uri="{FF2B5EF4-FFF2-40B4-BE49-F238E27FC236}">
                <a16:creationId xmlns:a16="http://schemas.microsoft.com/office/drawing/2014/main" id="{44D0F2C4-52B5-8342-A467-2BC3BA0232A6}"/>
              </a:ext>
            </a:extLst>
          </p:cNvPr>
          <p:cNvSpPr>
            <a:spLocks noGrp="1"/>
          </p:cNvSpPr>
          <p:nvPr>
            <p:ph sz="quarter" idx="16"/>
          </p:nvPr>
        </p:nvSpPr>
        <p:spPr>
          <a:xfrm>
            <a:off x="480001" y="1748368"/>
            <a:ext cx="8352851" cy="168063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10" name="Bildplatzhalter 5">
            <a:extLst>
              <a:ext uri="{FF2B5EF4-FFF2-40B4-BE49-F238E27FC236}">
                <a16:creationId xmlns:a16="http://schemas.microsoft.com/office/drawing/2014/main" id="{17E99BB3-4B55-D04D-A400-02E1600FB3BA}"/>
              </a:ext>
            </a:extLst>
          </p:cNvPr>
          <p:cNvSpPr>
            <a:spLocks noGrp="1"/>
          </p:cNvSpPr>
          <p:nvPr>
            <p:ph type="pic" sz="quarter" idx="17"/>
          </p:nvPr>
        </p:nvSpPr>
        <p:spPr>
          <a:xfrm>
            <a:off x="478367" y="3839999"/>
            <a:ext cx="5473700" cy="2471900"/>
          </a:xfrm>
          <a:prstGeom prst="rect">
            <a:avLst/>
          </a:prstGeom>
        </p:spPr>
        <p:txBody>
          <a:bodyPr/>
          <a:lstStyle/>
          <a:p>
            <a:r>
              <a:rPr lang="en-GB"/>
              <a:t>Click icon to add picture</a:t>
            </a:r>
            <a:endParaRPr lang="de-DE"/>
          </a:p>
        </p:txBody>
      </p:sp>
      <p:sp>
        <p:nvSpPr>
          <p:cNvPr id="11" name="Bildplatzhalter 8">
            <a:extLst>
              <a:ext uri="{FF2B5EF4-FFF2-40B4-BE49-F238E27FC236}">
                <a16:creationId xmlns:a16="http://schemas.microsoft.com/office/drawing/2014/main" id="{9CA9D836-FCC8-184A-A2CC-DB7693FC8C65}"/>
              </a:ext>
            </a:extLst>
          </p:cNvPr>
          <p:cNvSpPr>
            <a:spLocks noGrp="1"/>
          </p:cNvSpPr>
          <p:nvPr>
            <p:ph type="pic" sz="quarter" idx="18"/>
          </p:nvPr>
        </p:nvSpPr>
        <p:spPr>
          <a:xfrm>
            <a:off x="6239934" y="3839633"/>
            <a:ext cx="5473700" cy="2472267"/>
          </a:xfrm>
          <a:prstGeom prst="rect">
            <a:avLst/>
          </a:prstGeom>
        </p:spPr>
        <p:txBody>
          <a:bodyPr/>
          <a:lstStyle/>
          <a:p>
            <a:r>
              <a:rPr lang="en-GB"/>
              <a:t>Click icon to add picture</a:t>
            </a:r>
            <a:endParaRPr lang="de-DE"/>
          </a:p>
        </p:txBody>
      </p:sp>
      <p:pic>
        <p:nvPicPr>
          <p:cNvPr id="8" name="Picture 7"/>
          <p:cNvPicPr>
            <a:picLocks noChangeAspect="1"/>
          </p:cNvPicPr>
          <p:nvPr userDrawn="1"/>
        </p:nvPicPr>
        <p:blipFill>
          <a:blip r:embed="rId2"/>
          <a:stretch>
            <a:fillRect/>
          </a:stretch>
        </p:blipFill>
        <p:spPr>
          <a:xfrm>
            <a:off x="10079819" y="78418"/>
            <a:ext cx="1632181" cy="666913"/>
          </a:xfrm>
          <a:prstGeom prst="rect">
            <a:avLst/>
          </a:prstGeom>
        </p:spPr>
      </p:pic>
    </p:spTree>
    <p:extLst>
      <p:ext uri="{BB962C8B-B14F-4D97-AF65-F5344CB8AC3E}">
        <p14:creationId xmlns:p14="http://schemas.microsoft.com/office/powerpoint/2010/main" val="1220096969"/>
      </p:ext>
    </p:extLst>
  </p:cSld>
  <p:clrMapOvr>
    <a:masterClrMapping/>
  </p:clrMapOvr>
  <p:timing>
    <p:tnLst>
      <p:par>
        <p:cTn id="1" dur="indefinite" restart="never" nodeType="tmRoot"/>
      </p:par>
    </p:tnLst>
  </p:timing>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_37b50dbb0d7b4246">
  <p:cSld name="BLANK_37b50dbb0d7b4246">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43229647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INHALT HEADLINE VERSAL ohne Inhalt">
    <p:spTree>
      <p:nvGrpSpPr>
        <p:cNvPr id="1" name=""/>
        <p:cNvGrpSpPr/>
        <p:nvPr/>
      </p:nvGrpSpPr>
      <p:grpSpPr>
        <a:xfrm>
          <a:off x="0" y="0"/>
          <a:ext cx="0" cy="0"/>
          <a:chOff x="0" y="0"/>
          <a:chExt cx="0" cy="0"/>
        </a:xfrm>
      </p:grpSpPr>
      <p:pic>
        <p:nvPicPr>
          <p:cNvPr id="16" name="Bild 15">
            <a:extLst>
              <a:ext uri="{FF2B5EF4-FFF2-40B4-BE49-F238E27FC236}">
                <a16:creationId xmlns:a16="http://schemas.microsoft.com/office/drawing/2014/main" id="{E9BAF067-66F6-FD40-AA18-7C2C585F3B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946277"/>
            <a:ext cx="12192000" cy="48977"/>
          </a:xfrm>
          <a:prstGeom prst="rect">
            <a:avLst/>
          </a:prstGeom>
        </p:spPr>
      </p:pic>
      <p:sp>
        <p:nvSpPr>
          <p:cNvPr id="19" name="Titel 1">
            <a:extLst>
              <a:ext uri="{FF2B5EF4-FFF2-40B4-BE49-F238E27FC236}">
                <a16:creationId xmlns:a16="http://schemas.microsoft.com/office/drawing/2014/main" id="{4B191727-5529-2242-B2CC-96F646722D51}"/>
              </a:ext>
            </a:extLst>
          </p:cNvPr>
          <p:cNvSpPr>
            <a:spLocks noGrp="1"/>
          </p:cNvSpPr>
          <p:nvPr>
            <p:ph type="title" hasCustomPrompt="1"/>
          </p:nvPr>
        </p:nvSpPr>
        <p:spPr>
          <a:xfrm>
            <a:off x="653278" y="235680"/>
            <a:ext cx="8402373" cy="384313"/>
          </a:xfrm>
          <a:prstGeom prst="rect">
            <a:avLst/>
          </a:prstGeom>
        </p:spPr>
        <p:txBody>
          <a:bodyPr lIns="0" tIns="0" rIns="0" bIns="0"/>
          <a:lstStyle>
            <a:lvl1pPr>
              <a:defRPr sz="2400" b="1" cap="all" baseline="0">
                <a:solidFill>
                  <a:schemeClr val="accent1">
                    <a:lumMod val="50000"/>
                  </a:schemeClr>
                </a:solidFill>
                <a:latin typeface="Arial" panose="020B0604020202020204" pitchFamily="34" charset="0"/>
                <a:cs typeface="Arial" panose="020B0604020202020204" pitchFamily="34" charset="0"/>
              </a:defRPr>
            </a:lvl1pPr>
          </a:lstStyle>
          <a:p>
            <a:r>
              <a:rPr lang="de-DE" dirty="0"/>
              <a:t>HEADLINE 1 Line VERSALs, CALIBRI LIGHT </a:t>
            </a:r>
            <a:r>
              <a:rPr lang="de-DE" dirty="0" err="1"/>
              <a:t>bold</a:t>
            </a:r>
            <a:endParaRPr lang="de-DE" dirty="0"/>
          </a:p>
        </p:txBody>
      </p:sp>
      <p:sp>
        <p:nvSpPr>
          <p:cNvPr id="21" name="Textplatzhalter 15">
            <a:extLst>
              <a:ext uri="{FF2B5EF4-FFF2-40B4-BE49-F238E27FC236}">
                <a16:creationId xmlns:a16="http://schemas.microsoft.com/office/drawing/2014/main" id="{AD1E55C0-A6CE-B946-AA23-F8E40E40E532}"/>
              </a:ext>
            </a:extLst>
          </p:cNvPr>
          <p:cNvSpPr>
            <a:spLocks noGrp="1"/>
          </p:cNvSpPr>
          <p:nvPr>
            <p:ph type="body" sz="quarter" idx="10" hasCustomPrompt="1"/>
          </p:nvPr>
        </p:nvSpPr>
        <p:spPr>
          <a:xfrm>
            <a:off x="653278" y="609600"/>
            <a:ext cx="6776223" cy="336550"/>
          </a:xfrm>
          <a:prstGeom prst="rect">
            <a:avLst/>
          </a:prstGeom>
        </p:spPr>
        <p:txBody>
          <a:bodyPr lIns="0" tIns="0" rIns="0" bIns="0"/>
          <a:lstStyle>
            <a:lvl1pPr marL="0" indent="0">
              <a:buNone/>
              <a:defRPr sz="1800" b="0" i="0">
                <a:solidFill>
                  <a:srgbClr val="0098D4"/>
                </a:solidFill>
                <a:latin typeface="+mn-lt"/>
                <a:cs typeface="Calibri" panose="020F0502020204030204" pitchFamily="34" charset="0"/>
              </a:defRPr>
            </a:lvl1pPr>
          </a:lstStyle>
          <a:p>
            <a:pPr lvl="0"/>
            <a:r>
              <a:rPr lang="de-DE" dirty="0" err="1"/>
              <a:t>Subline</a:t>
            </a:r>
            <a:r>
              <a:rPr lang="de-DE" dirty="0"/>
              <a:t> 1: mixt, CALIBRI, HZG </a:t>
            </a:r>
            <a:r>
              <a:rPr lang="de-DE" dirty="0" err="1"/>
              <a:t>blue</a:t>
            </a:r>
            <a:r>
              <a:rPr lang="de-DE" dirty="0"/>
              <a:t>, 18 </a:t>
            </a:r>
            <a:r>
              <a:rPr lang="de-DE" dirty="0" err="1"/>
              <a:t>pt</a:t>
            </a:r>
            <a:endParaRPr lang="de-DE" dirty="0"/>
          </a:p>
        </p:txBody>
      </p:sp>
      <p:sp>
        <p:nvSpPr>
          <p:cNvPr id="2" name="AutoShape 2" descr="Logo des Helmholtz-Zentrums Hereon"/>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3"/>
          <a:stretch>
            <a:fillRect/>
          </a:stretch>
        </p:blipFill>
        <p:spPr>
          <a:xfrm>
            <a:off x="9726859" y="7937"/>
            <a:ext cx="2216428" cy="905638"/>
          </a:xfrm>
          <a:prstGeom prst="rect">
            <a:avLst/>
          </a:prstGeom>
        </p:spPr>
      </p:pic>
    </p:spTree>
    <p:extLst>
      <p:ext uri="{BB962C8B-B14F-4D97-AF65-F5344CB8AC3E}">
        <p14:creationId xmlns:p14="http://schemas.microsoft.com/office/powerpoint/2010/main" val="39093892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A8DD5E-1BCD-4CB9-A0B9-4DBFD9C40F26}"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DAEC90-CD0F-4771-8ED1-26D450A5734B}" type="slidenum">
              <a:rPr lang="en-US" smtClean="0"/>
              <a:t>‹#›</a:t>
            </a:fld>
            <a:endParaRPr lang="en-US"/>
          </a:p>
        </p:txBody>
      </p:sp>
      <p:pic>
        <p:nvPicPr>
          <p:cNvPr id="7" name="Bild 15">
            <a:extLst>
              <a:ext uri="{FF2B5EF4-FFF2-40B4-BE49-F238E27FC236}">
                <a16:creationId xmlns:a16="http://schemas.microsoft.com/office/drawing/2014/main" id="{E9BAF067-66F6-FD40-AA18-7C2C585F3B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946277"/>
            <a:ext cx="12192000" cy="4897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09219" y="802"/>
            <a:ext cx="906582" cy="906582"/>
          </a:xfrm>
          <a:prstGeom prst="rect">
            <a:avLst/>
          </a:prstGeom>
        </p:spPr>
      </p:pic>
    </p:spTree>
    <p:extLst>
      <p:ext uri="{BB962C8B-B14F-4D97-AF65-F5344CB8AC3E}">
        <p14:creationId xmlns:p14="http://schemas.microsoft.com/office/powerpoint/2010/main" val="3367977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8199" y="365124"/>
            <a:ext cx="10515600" cy="1325600"/>
          </a:xfrm>
          <a:prstGeom prst="rect">
            <a:avLst/>
          </a:prstGeom>
          <a:noFill/>
          <a:ln>
            <a:noFill/>
          </a:ln>
        </p:spPr>
        <p:txBody>
          <a:bodyPr spcFirstLastPara="1" wrap="square" lIns="34275" tIns="34275" rIns="34275" bIns="34275" anchor="ctr" anchorCtr="0">
            <a:noAutofit/>
          </a:bodyPr>
          <a:lstStyle>
            <a:lvl1pPr lvl="0" algn="l" rtl="0">
              <a:lnSpc>
                <a:spcPct val="90000"/>
              </a:lnSpc>
              <a:spcBef>
                <a:spcPts val="0"/>
              </a:spcBef>
              <a:spcAft>
                <a:spcPts val="0"/>
              </a:spcAft>
              <a:buClr>
                <a:srgbClr val="000000"/>
              </a:buClr>
              <a:buSzPts val="3200"/>
              <a:buFont typeface="Arial"/>
              <a:buNone/>
              <a:defRPr sz="4267" b="0">
                <a:solidFill>
                  <a:srgbClr val="000000"/>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1090943" y="6400059"/>
            <a:ext cx="262800" cy="277600"/>
          </a:xfrm>
          <a:prstGeom prst="rect">
            <a:avLst/>
          </a:prstGeom>
          <a:noFill/>
          <a:ln>
            <a:noFill/>
          </a:ln>
        </p:spPr>
        <p:txBody>
          <a:bodyPr spcFirstLastPara="1" wrap="square" lIns="34275" tIns="34275" rIns="34275" bIns="34275" anchor="t" anchorCtr="0">
            <a:noAutofit/>
          </a:bodyPr>
          <a:lstStyle>
            <a:lvl1pPr marL="0" marR="0" lvl="0" indent="0" algn="l" rtl="0">
              <a:spcBef>
                <a:spcPts val="0"/>
              </a:spcBef>
              <a:buNone/>
              <a:defRPr sz="1200">
                <a:solidFill>
                  <a:srgbClr val="888888"/>
                </a:solidFill>
                <a:latin typeface="Arial"/>
                <a:ea typeface="Arial"/>
                <a:cs typeface="Arial"/>
                <a:sym typeface="Arial"/>
              </a:defRPr>
            </a:lvl1pPr>
            <a:lvl2pPr marL="0" marR="0" lvl="1" indent="0" algn="l" rtl="0">
              <a:spcBef>
                <a:spcPts val="0"/>
              </a:spcBef>
              <a:buNone/>
              <a:defRPr sz="1200">
                <a:solidFill>
                  <a:srgbClr val="888888"/>
                </a:solidFill>
                <a:latin typeface="Arial"/>
                <a:ea typeface="Arial"/>
                <a:cs typeface="Arial"/>
                <a:sym typeface="Arial"/>
              </a:defRPr>
            </a:lvl2pPr>
            <a:lvl3pPr marL="0" marR="0" lvl="2" indent="0" algn="l" rtl="0">
              <a:spcBef>
                <a:spcPts val="0"/>
              </a:spcBef>
              <a:buNone/>
              <a:defRPr sz="1200">
                <a:solidFill>
                  <a:srgbClr val="888888"/>
                </a:solidFill>
                <a:latin typeface="Arial"/>
                <a:ea typeface="Arial"/>
                <a:cs typeface="Arial"/>
                <a:sym typeface="Arial"/>
              </a:defRPr>
            </a:lvl3pPr>
            <a:lvl4pPr marL="0" marR="0" lvl="3" indent="0" algn="l" rtl="0">
              <a:spcBef>
                <a:spcPts val="0"/>
              </a:spcBef>
              <a:buNone/>
              <a:defRPr sz="1200">
                <a:solidFill>
                  <a:srgbClr val="888888"/>
                </a:solidFill>
                <a:latin typeface="Arial"/>
                <a:ea typeface="Arial"/>
                <a:cs typeface="Arial"/>
                <a:sym typeface="Arial"/>
              </a:defRPr>
            </a:lvl4pPr>
            <a:lvl5pPr marL="0" marR="0" lvl="4" indent="0" algn="l" rtl="0">
              <a:spcBef>
                <a:spcPts val="0"/>
              </a:spcBef>
              <a:buNone/>
              <a:defRPr sz="1200">
                <a:solidFill>
                  <a:srgbClr val="888888"/>
                </a:solidFill>
                <a:latin typeface="Arial"/>
                <a:ea typeface="Arial"/>
                <a:cs typeface="Arial"/>
                <a:sym typeface="Arial"/>
              </a:defRPr>
            </a:lvl5pPr>
            <a:lvl6pPr marL="0" marR="0" lvl="5" indent="0" algn="l" rtl="0">
              <a:spcBef>
                <a:spcPts val="0"/>
              </a:spcBef>
              <a:buNone/>
              <a:defRPr sz="1200">
                <a:solidFill>
                  <a:srgbClr val="888888"/>
                </a:solidFill>
                <a:latin typeface="Arial"/>
                <a:ea typeface="Arial"/>
                <a:cs typeface="Arial"/>
                <a:sym typeface="Arial"/>
              </a:defRPr>
            </a:lvl6pPr>
            <a:lvl7pPr marL="0" marR="0" lvl="6" indent="0" algn="l" rtl="0">
              <a:spcBef>
                <a:spcPts val="0"/>
              </a:spcBef>
              <a:buNone/>
              <a:defRPr sz="1200">
                <a:solidFill>
                  <a:srgbClr val="888888"/>
                </a:solidFill>
                <a:latin typeface="Arial"/>
                <a:ea typeface="Arial"/>
                <a:cs typeface="Arial"/>
                <a:sym typeface="Arial"/>
              </a:defRPr>
            </a:lvl7pPr>
            <a:lvl8pPr marL="0" marR="0" lvl="7" indent="0" algn="l" rtl="0">
              <a:spcBef>
                <a:spcPts val="0"/>
              </a:spcBef>
              <a:buNone/>
              <a:defRPr sz="1200">
                <a:solidFill>
                  <a:srgbClr val="888888"/>
                </a:solidFill>
                <a:latin typeface="Arial"/>
                <a:ea typeface="Arial"/>
                <a:cs typeface="Arial"/>
                <a:sym typeface="Arial"/>
              </a:defRPr>
            </a:lvl8pPr>
            <a:lvl9pPr marL="0" marR="0" lvl="8" indent="0" algn="l" rtl="0">
              <a:spcBef>
                <a:spcPts val="0"/>
              </a:spcBef>
              <a:buNone/>
              <a:defRPr sz="1200">
                <a:solidFill>
                  <a:srgbClr val="888888"/>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195081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ischspaltig_Gesundheit">
  <p:cSld name="Mischspaltig_Gesundheit">
    <p:spTree>
      <p:nvGrpSpPr>
        <p:cNvPr id="1" name="Shape 37"/>
        <p:cNvGrpSpPr/>
        <p:nvPr/>
      </p:nvGrpSpPr>
      <p:grpSpPr>
        <a:xfrm>
          <a:off x="0" y="0"/>
          <a:ext cx="0" cy="0"/>
          <a:chOff x="0" y="0"/>
          <a:chExt cx="0" cy="0"/>
        </a:xfrm>
      </p:grpSpPr>
      <p:pic>
        <p:nvPicPr>
          <p:cNvPr id="38" name="Google Shape;38;p6" descr="Grafik 2"/>
          <p:cNvPicPr preferRelativeResize="0"/>
          <p:nvPr/>
        </p:nvPicPr>
        <p:blipFill rotWithShape="1">
          <a:blip r:embed="rId2">
            <a:alphaModFix/>
          </a:blip>
          <a:srcRect/>
          <a:stretch/>
        </p:blipFill>
        <p:spPr>
          <a:xfrm>
            <a:off x="11" y="6503999"/>
            <a:ext cx="12191975" cy="361951"/>
          </a:xfrm>
          <a:prstGeom prst="rect">
            <a:avLst/>
          </a:prstGeom>
          <a:noFill/>
          <a:ln>
            <a:noFill/>
          </a:ln>
        </p:spPr>
      </p:pic>
      <p:cxnSp>
        <p:nvCxnSpPr>
          <p:cNvPr id="39" name="Google Shape;39;p6"/>
          <p:cNvCxnSpPr/>
          <p:nvPr/>
        </p:nvCxnSpPr>
        <p:spPr>
          <a:xfrm>
            <a:off x="478365" y="1364771"/>
            <a:ext cx="11233600" cy="0"/>
          </a:xfrm>
          <a:prstGeom prst="straightConnector1">
            <a:avLst/>
          </a:prstGeom>
          <a:noFill/>
          <a:ln w="9525" cap="flat" cmpd="sng">
            <a:solidFill>
              <a:srgbClr val="072B6E"/>
            </a:solidFill>
            <a:prstDash val="solid"/>
            <a:round/>
            <a:headEnd type="none" w="sm" len="sm"/>
            <a:tailEnd type="none" w="sm" len="sm"/>
          </a:ln>
        </p:spPr>
      </p:cxnSp>
      <p:pic>
        <p:nvPicPr>
          <p:cNvPr id="40" name="Google Shape;40;p6" descr="Grafik 8"/>
          <p:cNvPicPr preferRelativeResize="0"/>
          <p:nvPr/>
        </p:nvPicPr>
        <p:blipFill rotWithShape="1">
          <a:blip r:embed="rId3">
            <a:alphaModFix/>
          </a:blip>
          <a:srcRect/>
          <a:stretch/>
        </p:blipFill>
        <p:spPr>
          <a:xfrm>
            <a:off x="9177669" y="6475085"/>
            <a:ext cx="1430832" cy="410299"/>
          </a:xfrm>
          <a:prstGeom prst="rect">
            <a:avLst/>
          </a:prstGeom>
          <a:noFill/>
          <a:ln>
            <a:noFill/>
          </a:ln>
        </p:spPr>
      </p:pic>
      <p:pic>
        <p:nvPicPr>
          <p:cNvPr id="41" name="Google Shape;41;p6" descr="Picture 6"/>
          <p:cNvPicPr preferRelativeResize="0"/>
          <p:nvPr/>
        </p:nvPicPr>
        <p:blipFill rotWithShape="1">
          <a:blip r:embed="rId4">
            <a:alphaModFix/>
          </a:blip>
          <a:srcRect/>
          <a:stretch/>
        </p:blipFill>
        <p:spPr>
          <a:xfrm>
            <a:off x="10320470" y="6479911"/>
            <a:ext cx="442463" cy="409279"/>
          </a:xfrm>
          <a:prstGeom prst="rect">
            <a:avLst/>
          </a:prstGeom>
          <a:noFill/>
          <a:ln>
            <a:noFill/>
          </a:ln>
        </p:spPr>
      </p:pic>
      <p:sp>
        <p:nvSpPr>
          <p:cNvPr id="42" name="Google Shape;42;p6"/>
          <p:cNvSpPr txBox="1">
            <a:spLocks noGrp="1"/>
          </p:cNvSpPr>
          <p:nvPr>
            <p:ph type="title"/>
          </p:nvPr>
        </p:nvSpPr>
        <p:spPr>
          <a:xfrm>
            <a:off x="479999" y="292799"/>
            <a:ext cx="11232000" cy="4960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478367" y="921600"/>
            <a:ext cx="11232000" cy="355200"/>
          </a:xfrm>
          <a:prstGeom prst="rect">
            <a:avLst/>
          </a:prstGeom>
          <a:noFill/>
          <a:ln>
            <a:noFill/>
          </a:ln>
        </p:spPr>
        <p:txBody>
          <a:bodyPr spcFirstLastPara="1" wrap="square" lIns="0" tIns="0" rIns="0" bIns="0" anchor="t" anchorCtr="0">
            <a:noAutofit/>
          </a:bodyPr>
          <a:lstStyle>
            <a:lvl1pPr marL="609585" lvl="0" indent="-304792" algn="l" rtl="0">
              <a:lnSpc>
                <a:spcPct val="90000"/>
              </a:lnSpc>
              <a:spcBef>
                <a:spcPts val="1467"/>
              </a:spcBef>
              <a:spcAft>
                <a:spcPts val="0"/>
              </a:spcAft>
              <a:buSzPts val="2000"/>
              <a:buFont typeface="Arial"/>
              <a:buNone/>
              <a:defRPr sz="2667">
                <a:solidFill>
                  <a:schemeClr val="accent2"/>
                </a:solidFill>
              </a:defRPr>
            </a:lvl1pPr>
            <a:lvl2pPr marL="1219170" lvl="1" indent="-474121" algn="l" rtl="0">
              <a:lnSpc>
                <a:spcPct val="90000"/>
              </a:lnSpc>
              <a:spcBef>
                <a:spcPts val="1467"/>
              </a:spcBef>
              <a:spcAft>
                <a:spcPts val="0"/>
              </a:spcAft>
              <a:buSzPts val="2000"/>
              <a:buFont typeface="Arial"/>
              <a:buChar char="▪"/>
              <a:defRPr sz="2667">
                <a:solidFill>
                  <a:schemeClr val="accent2"/>
                </a:solidFill>
              </a:defRPr>
            </a:lvl2pPr>
            <a:lvl3pPr marL="1828754" lvl="2" indent="-474121" algn="l" rtl="0">
              <a:lnSpc>
                <a:spcPct val="90000"/>
              </a:lnSpc>
              <a:spcBef>
                <a:spcPts val="1467"/>
              </a:spcBef>
              <a:spcAft>
                <a:spcPts val="0"/>
              </a:spcAft>
              <a:buSzPts val="2000"/>
              <a:buFont typeface="Arial"/>
              <a:buChar char="▪"/>
              <a:defRPr sz="2667">
                <a:solidFill>
                  <a:schemeClr val="accent2"/>
                </a:solidFill>
              </a:defRPr>
            </a:lvl3pPr>
            <a:lvl4pPr marL="2438339" lvl="3" indent="-474121" algn="l" rtl="0">
              <a:lnSpc>
                <a:spcPct val="90000"/>
              </a:lnSpc>
              <a:spcBef>
                <a:spcPts val="1467"/>
              </a:spcBef>
              <a:spcAft>
                <a:spcPts val="0"/>
              </a:spcAft>
              <a:buSzPts val="2000"/>
              <a:buFont typeface="Arial"/>
              <a:buChar char="▪"/>
              <a:defRPr sz="2667">
                <a:solidFill>
                  <a:schemeClr val="accent2"/>
                </a:solidFill>
              </a:defRPr>
            </a:lvl4pPr>
            <a:lvl5pPr marL="3047924" lvl="4" indent="-474121" algn="l" rtl="0">
              <a:lnSpc>
                <a:spcPct val="90000"/>
              </a:lnSpc>
              <a:spcBef>
                <a:spcPts val="1467"/>
              </a:spcBef>
              <a:spcAft>
                <a:spcPts val="0"/>
              </a:spcAft>
              <a:buSzPts val="2000"/>
              <a:buFont typeface="Arial"/>
              <a:buChar char="▪"/>
              <a:defRPr sz="2667">
                <a:solidFill>
                  <a:schemeClr val="accent2"/>
                </a:solidFill>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44" name="Google Shape;44;p6"/>
          <p:cNvSpPr>
            <a:spLocks noGrp="1"/>
          </p:cNvSpPr>
          <p:nvPr>
            <p:ph type="pic" idx="2"/>
          </p:nvPr>
        </p:nvSpPr>
        <p:spPr>
          <a:xfrm>
            <a:off x="478367" y="3839999"/>
            <a:ext cx="5473600" cy="2472000"/>
          </a:xfrm>
          <a:prstGeom prst="rect">
            <a:avLst/>
          </a:prstGeom>
          <a:noFill/>
          <a:ln>
            <a:noFill/>
          </a:ln>
        </p:spPr>
        <p:txBody>
          <a:bodyPr spcFirstLastPara="1" wrap="square" lIns="91425" tIns="0" rIns="91425" bIns="0" anchor="t" anchorCtr="0">
            <a:noAutofit/>
          </a:bodyPr>
          <a:lstStyle>
            <a:lvl1pPr marR="0" lvl="0" algn="l" rtl="0">
              <a:lnSpc>
                <a:spcPct val="112500"/>
              </a:lnSpc>
              <a:spcBef>
                <a:spcPts val="146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1pPr>
            <a:lvl2pPr marR="0" lvl="1"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2pPr>
            <a:lvl3pPr marR="0" lvl="2"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3pPr>
            <a:lvl4pPr marR="0" lvl="3"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4pPr>
            <a:lvl5pPr marR="0" lvl="4"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 name="Google Shape;45;p6"/>
          <p:cNvSpPr>
            <a:spLocks noGrp="1"/>
          </p:cNvSpPr>
          <p:nvPr>
            <p:ph type="pic" idx="3"/>
          </p:nvPr>
        </p:nvSpPr>
        <p:spPr>
          <a:xfrm>
            <a:off x="6239933" y="3839633"/>
            <a:ext cx="5473600" cy="2472400"/>
          </a:xfrm>
          <a:prstGeom prst="rect">
            <a:avLst/>
          </a:prstGeom>
          <a:noFill/>
          <a:ln>
            <a:noFill/>
          </a:ln>
        </p:spPr>
        <p:txBody>
          <a:bodyPr spcFirstLastPara="1" wrap="square" lIns="91425" tIns="0" rIns="91425" bIns="0" anchor="t" anchorCtr="0">
            <a:noAutofit/>
          </a:bodyPr>
          <a:lstStyle>
            <a:lvl1pPr marR="0" lvl="0" algn="l" rtl="0">
              <a:lnSpc>
                <a:spcPct val="112500"/>
              </a:lnSpc>
              <a:spcBef>
                <a:spcPts val="146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1pPr>
            <a:lvl2pPr marR="0" lvl="1"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2pPr>
            <a:lvl3pPr marR="0" lvl="2"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3pPr>
            <a:lvl4pPr marR="0" lvl="3"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4pPr>
            <a:lvl5pPr marR="0" lvl="4" algn="l" rtl="0">
              <a:spcBef>
                <a:spcPts val="427"/>
              </a:spcBef>
              <a:spcAft>
                <a:spcPts val="0"/>
              </a:spcAft>
              <a:buClr>
                <a:schemeClr val="accent3"/>
              </a:buClr>
              <a:buSzPts val="1600"/>
              <a:buFont typeface="Noto Sans Symbols"/>
              <a:buChar char="▪"/>
              <a:defRPr sz="2133"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 name="Google Shape;46;p6"/>
          <p:cNvSpPr txBox="1">
            <a:spLocks noGrp="1"/>
          </p:cNvSpPr>
          <p:nvPr>
            <p:ph type="body" idx="4"/>
          </p:nvPr>
        </p:nvSpPr>
        <p:spPr>
          <a:xfrm>
            <a:off x="478367" y="3681600"/>
            <a:ext cx="5473600" cy="1440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47" name="Google Shape;47;p6"/>
          <p:cNvSpPr txBox="1">
            <a:spLocks noGrp="1"/>
          </p:cNvSpPr>
          <p:nvPr>
            <p:ph type="body" idx="5"/>
          </p:nvPr>
        </p:nvSpPr>
        <p:spPr>
          <a:xfrm>
            <a:off x="6239931" y="3681600"/>
            <a:ext cx="5473600" cy="1440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48" name="Google Shape;48;p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400">
                <a:solidFill>
                  <a:schemeClr val="dk1"/>
                </a:solidFill>
                <a:latin typeface="Arial"/>
                <a:ea typeface="Arial"/>
                <a:cs typeface="Arial"/>
                <a:sym typeface="Arial"/>
              </a:defRPr>
            </a:lvl1pPr>
            <a:lvl2pPr marL="0" marR="0" lvl="1" indent="0" algn="l" rtl="0">
              <a:spcBef>
                <a:spcPts val="0"/>
              </a:spcBef>
              <a:buNone/>
              <a:defRPr sz="2400">
                <a:solidFill>
                  <a:schemeClr val="dk1"/>
                </a:solidFill>
                <a:latin typeface="Arial"/>
                <a:ea typeface="Arial"/>
                <a:cs typeface="Arial"/>
                <a:sym typeface="Arial"/>
              </a:defRPr>
            </a:lvl2pPr>
            <a:lvl3pPr marL="0" marR="0" lvl="2" indent="0" algn="l" rtl="0">
              <a:spcBef>
                <a:spcPts val="0"/>
              </a:spcBef>
              <a:buNone/>
              <a:defRPr sz="2400">
                <a:solidFill>
                  <a:schemeClr val="dk1"/>
                </a:solidFill>
                <a:latin typeface="Arial"/>
                <a:ea typeface="Arial"/>
                <a:cs typeface="Arial"/>
                <a:sym typeface="Arial"/>
              </a:defRPr>
            </a:lvl3pPr>
            <a:lvl4pPr marL="0" marR="0" lvl="3" indent="0" algn="l" rtl="0">
              <a:spcBef>
                <a:spcPts val="0"/>
              </a:spcBef>
              <a:buNone/>
              <a:defRPr sz="2400">
                <a:solidFill>
                  <a:schemeClr val="dk1"/>
                </a:solidFill>
                <a:latin typeface="Arial"/>
                <a:ea typeface="Arial"/>
                <a:cs typeface="Arial"/>
                <a:sym typeface="Arial"/>
              </a:defRPr>
            </a:lvl4pPr>
            <a:lvl5pPr marL="0" marR="0" lvl="4" indent="0" algn="l" rtl="0">
              <a:spcBef>
                <a:spcPts val="0"/>
              </a:spcBef>
              <a:buNone/>
              <a:defRPr sz="2400">
                <a:solidFill>
                  <a:schemeClr val="dk1"/>
                </a:solidFill>
                <a:latin typeface="Arial"/>
                <a:ea typeface="Arial"/>
                <a:cs typeface="Arial"/>
                <a:sym typeface="Arial"/>
              </a:defRPr>
            </a:lvl5pPr>
            <a:lvl6pPr marL="0" marR="0" lvl="5" indent="0" algn="l" rtl="0">
              <a:spcBef>
                <a:spcPts val="0"/>
              </a:spcBef>
              <a:buNone/>
              <a:defRPr sz="2400">
                <a:solidFill>
                  <a:schemeClr val="dk1"/>
                </a:solidFill>
                <a:latin typeface="Arial"/>
                <a:ea typeface="Arial"/>
                <a:cs typeface="Arial"/>
                <a:sym typeface="Arial"/>
              </a:defRPr>
            </a:lvl6pPr>
            <a:lvl7pPr marL="0" marR="0" lvl="6" indent="0" algn="l" rtl="0">
              <a:spcBef>
                <a:spcPts val="0"/>
              </a:spcBef>
              <a:buNone/>
              <a:defRPr sz="2400">
                <a:solidFill>
                  <a:schemeClr val="dk1"/>
                </a:solidFill>
                <a:latin typeface="Arial"/>
                <a:ea typeface="Arial"/>
                <a:cs typeface="Arial"/>
                <a:sym typeface="Arial"/>
              </a:defRPr>
            </a:lvl7pPr>
            <a:lvl8pPr marL="0" marR="0" lvl="7" indent="0" algn="l" rtl="0">
              <a:spcBef>
                <a:spcPts val="0"/>
              </a:spcBef>
              <a:buNone/>
              <a:defRPr sz="2400">
                <a:solidFill>
                  <a:schemeClr val="dk1"/>
                </a:solidFill>
                <a:latin typeface="Arial"/>
                <a:ea typeface="Arial"/>
                <a:cs typeface="Arial"/>
                <a:sym typeface="Arial"/>
              </a:defRPr>
            </a:lvl8pPr>
            <a:lvl9pPr marL="0" marR="0" lvl="8" indent="0" algn="l" rtl="0">
              <a:spcBef>
                <a:spcPts val="0"/>
              </a:spcBef>
              <a:buNone/>
              <a:defRPr sz="2400">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638018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ally empty">
  <p:cSld name="Really empty">
    <p:spTree>
      <p:nvGrpSpPr>
        <p:cNvPr id="1" name="Shape 49"/>
        <p:cNvGrpSpPr/>
        <p:nvPr/>
      </p:nvGrpSpPr>
      <p:grpSpPr>
        <a:xfrm>
          <a:off x="0" y="0"/>
          <a:ext cx="0" cy="0"/>
          <a:chOff x="0" y="0"/>
          <a:chExt cx="0" cy="0"/>
        </a:xfrm>
      </p:grpSpPr>
      <p:sp>
        <p:nvSpPr>
          <p:cNvPr id="50" name="Google Shape;50;p7"/>
          <p:cNvSpPr txBox="1">
            <a:spLocks noGrp="1"/>
          </p:cNvSpPr>
          <p:nvPr>
            <p:ph type="sldNum" idx="12"/>
          </p:nvPr>
        </p:nvSpPr>
        <p:spPr>
          <a:xfrm>
            <a:off x="5949571" y="6474024"/>
            <a:ext cx="292800" cy="284000"/>
          </a:xfrm>
          <a:prstGeom prst="rect">
            <a:avLst/>
          </a:prstGeom>
          <a:noFill/>
          <a:ln>
            <a:noFill/>
          </a:ln>
        </p:spPr>
        <p:txBody>
          <a:bodyPr spcFirstLastPara="1" wrap="square" lIns="26800" tIns="26800" rIns="26800" bIns="26800" anchor="t" anchorCtr="0">
            <a:noAutofit/>
          </a:bodyPr>
          <a:lstStyle>
            <a:lvl1pPr marL="0" marR="0" lvl="0" indent="0" algn="ctr" rtl="0">
              <a:lnSpc>
                <a:spcPct val="100000"/>
              </a:lnSpc>
              <a:spcBef>
                <a:spcPts val="0"/>
              </a:spcBef>
              <a:spcAft>
                <a:spcPts val="0"/>
              </a:spcAft>
              <a:buClr>
                <a:srgbClr val="000000"/>
              </a:buClr>
              <a:buSzPts val="1100"/>
              <a:buFont typeface="Arial"/>
              <a:buNone/>
              <a:defRPr sz="1467">
                <a:latin typeface="Arial"/>
                <a:ea typeface="Arial"/>
                <a:cs typeface="Arial"/>
                <a:sym typeface="Arial"/>
              </a:defRPr>
            </a:lvl1pPr>
            <a:lvl2pPr marL="0" marR="0" lvl="1" indent="0" algn="ctr" rtl="0">
              <a:lnSpc>
                <a:spcPct val="100000"/>
              </a:lnSpc>
              <a:spcBef>
                <a:spcPts val="0"/>
              </a:spcBef>
              <a:spcAft>
                <a:spcPts val="0"/>
              </a:spcAft>
              <a:buClr>
                <a:srgbClr val="000000"/>
              </a:buClr>
              <a:buSzPts val="1100"/>
              <a:buFont typeface="Arial"/>
              <a:buNone/>
              <a:defRPr sz="1467">
                <a:latin typeface="Arial"/>
                <a:ea typeface="Arial"/>
                <a:cs typeface="Arial"/>
                <a:sym typeface="Arial"/>
              </a:defRPr>
            </a:lvl2pPr>
            <a:lvl3pPr marL="0" marR="0" lvl="2" indent="0" algn="ctr" rtl="0">
              <a:lnSpc>
                <a:spcPct val="100000"/>
              </a:lnSpc>
              <a:spcBef>
                <a:spcPts val="0"/>
              </a:spcBef>
              <a:spcAft>
                <a:spcPts val="0"/>
              </a:spcAft>
              <a:buClr>
                <a:srgbClr val="000000"/>
              </a:buClr>
              <a:buSzPts val="1100"/>
              <a:buFont typeface="Arial"/>
              <a:buNone/>
              <a:defRPr sz="1467">
                <a:latin typeface="Arial"/>
                <a:ea typeface="Arial"/>
                <a:cs typeface="Arial"/>
                <a:sym typeface="Arial"/>
              </a:defRPr>
            </a:lvl3pPr>
            <a:lvl4pPr marL="0" marR="0" lvl="3" indent="0" algn="ctr" rtl="0">
              <a:lnSpc>
                <a:spcPct val="100000"/>
              </a:lnSpc>
              <a:spcBef>
                <a:spcPts val="0"/>
              </a:spcBef>
              <a:spcAft>
                <a:spcPts val="0"/>
              </a:spcAft>
              <a:buClr>
                <a:srgbClr val="000000"/>
              </a:buClr>
              <a:buSzPts val="1100"/>
              <a:buFont typeface="Arial"/>
              <a:buNone/>
              <a:defRPr sz="1467">
                <a:latin typeface="Arial"/>
                <a:ea typeface="Arial"/>
                <a:cs typeface="Arial"/>
                <a:sym typeface="Arial"/>
              </a:defRPr>
            </a:lvl4pPr>
            <a:lvl5pPr marL="0" marR="0" lvl="4" indent="0" algn="ctr" rtl="0">
              <a:lnSpc>
                <a:spcPct val="100000"/>
              </a:lnSpc>
              <a:spcBef>
                <a:spcPts val="0"/>
              </a:spcBef>
              <a:spcAft>
                <a:spcPts val="0"/>
              </a:spcAft>
              <a:buClr>
                <a:srgbClr val="000000"/>
              </a:buClr>
              <a:buSzPts val="1100"/>
              <a:buFont typeface="Arial"/>
              <a:buNone/>
              <a:defRPr sz="1467">
                <a:latin typeface="Arial"/>
                <a:ea typeface="Arial"/>
                <a:cs typeface="Arial"/>
                <a:sym typeface="Arial"/>
              </a:defRPr>
            </a:lvl5pPr>
            <a:lvl6pPr marL="0" marR="0" lvl="5" indent="0" algn="ctr" rtl="0">
              <a:lnSpc>
                <a:spcPct val="100000"/>
              </a:lnSpc>
              <a:spcBef>
                <a:spcPts val="0"/>
              </a:spcBef>
              <a:spcAft>
                <a:spcPts val="0"/>
              </a:spcAft>
              <a:buClr>
                <a:srgbClr val="000000"/>
              </a:buClr>
              <a:buSzPts val="1100"/>
              <a:buFont typeface="Arial"/>
              <a:buNone/>
              <a:defRPr sz="1467">
                <a:latin typeface="Arial"/>
                <a:ea typeface="Arial"/>
                <a:cs typeface="Arial"/>
                <a:sym typeface="Arial"/>
              </a:defRPr>
            </a:lvl6pPr>
            <a:lvl7pPr marL="0" marR="0" lvl="6" indent="0" algn="ctr" rtl="0">
              <a:lnSpc>
                <a:spcPct val="100000"/>
              </a:lnSpc>
              <a:spcBef>
                <a:spcPts val="0"/>
              </a:spcBef>
              <a:spcAft>
                <a:spcPts val="0"/>
              </a:spcAft>
              <a:buClr>
                <a:srgbClr val="000000"/>
              </a:buClr>
              <a:buSzPts val="1100"/>
              <a:buFont typeface="Arial"/>
              <a:buNone/>
              <a:defRPr sz="1467">
                <a:latin typeface="Arial"/>
                <a:ea typeface="Arial"/>
                <a:cs typeface="Arial"/>
                <a:sym typeface="Arial"/>
              </a:defRPr>
            </a:lvl7pPr>
            <a:lvl8pPr marL="0" marR="0" lvl="7" indent="0" algn="ctr" rtl="0">
              <a:lnSpc>
                <a:spcPct val="100000"/>
              </a:lnSpc>
              <a:spcBef>
                <a:spcPts val="0"/>
              </a:spcBef>
              <a:spcAft>
                <a:spcPts val="0"/>
              </a:spcAft>
              <a:buClr>
                <a:srgbClr val="000000"/>
              </a:buClr>
              <a:buSzPts val="1100"/>
              <a:buFont typeface="Arial"/>
              <a:buNone/>
              <a:defRPr sz="1467">
                <a:latin typeface="Arial"/>
                <a:ea typeface="Arial"/>
                <a:cs typeface="Arial"/>
                <a:sym typeface="Arial"/>
              </a:defRPr>
            </a:lvl8pPr>
            <a:lvl9pPr marL="0" marR="0" lvl="8" indent="0" algn="ctr" rtl="0">
              <a:lnSpc>
                <a:spcPct val="100000"/>
              </a:lnSpc>
              <a:spcBef>
                <a:spcPts val="0"/>
              </a:spcBef>
              <a:spcAft>
                <a:spcPts val="0"/>
              </a:spcAft>
              <a:buClr>
                <a:srgbClr val="000000"/>
              </a:buClr>
              <a:buSzPts val="1100"/>
              <a:buFont typeface="Arial"/>
              <a:buNone/>
              <a:defRPr sz="1467">
                <a:latin typeface="Arial"/>
                <a:ea typeface="Arial"/>
                <a:cs typeface="Arial"/>
                <a:sym typeface="Arial"/>
              </a:defRPr>
            </a:lvl9pPr>
          </a:lstStyle>
          <a:p>
            <a:fld id="{00000000-1234-1234-1234-123412341234}" type="slidenum">
              <a:rPr lang="en-GB" smtClean="0"/>
              <a:pPr/>
              <a:t>‹#›</a:t>
            </a:fld>
            <a:endParaRPr lang="en-GB" sz="1067"/>
          </a:p>
        </p:txBody>
      </p:sp>
    </p:spTree>
    <p:extLst>
      <p:ext uri="{BB962C8B-B14F-4D97-AF65-F5344CB8AC3E}">
        <p14:creationId xmlns:p14="http://schemas.microsoft.com/office/powerpoint/2010/main" val="372445689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80000" y="60296"/>
            <a:ext cx="11232000" cy="496000"/>
          </a:xfrm>
        </p:spPr>
        <p:txBody>
          <a:bodyPr/>
          <a:lstStyle/>
          <a:p>
            <a:r>
              <a:rPr lang="en-US" smtClean="0"/>
              <a:t>Click to edit Master title style</a:t>
            </a:r>
            <a:endParaRPr lang="en-US"/>
          </a:p>
        </p:txBody>
      </p:sp>
    </p:spTree>
    <p:extLst>
      <p:ext uri="{BB962C8B-B14F-4D97-AF65-F5344CB8AC3E}">
        <p14:creationId xmlns:p14="http://schemas.microsoft.com/office/powerpoint/2010/main" val="8580931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Zweispaltig 1">
  <p:cSld name="Zweispaltig 1">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80000" y="292800"/>
            <a:ext cx="11232000" cy="4960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0"/>
          <p:cNvSpPr txBox="1">
            <a:spLocks noGrp="1"/>
          </p:cNvSpPr>
          <p:nvPr>
            <p:ph type="subTitle" idx="1"/>
          </p:nvPr>
        </p:nvSpPr>
        <p:spPr>
          <a:xfrm>
            <a:off x="480000" y="921600"/>
            <a:ext cx="11232000" cy="356800"/>
          </a:xfrm>
          <a:prstGeom prst="rect">
            <a:avLst/>
          </a:prstGeom>
          <a:noFill/>
          <a:ln>
            <a:noFill/>
          </a:ln>
        </p:spPr>
        <p:txBody>
          <a:bodyPr spcFirstLastPara="1" wrap="square" lIns="0" tIns="0" rIns="0" bIns="0" anchor="t" anchorCtr="0">
            <a:normAutofit/>
          </a:bodyPr>
          <a:lstStyle>
            <a:lvl1pPr lvl="0" algn="l" rtl="0">
              <a:lnSpc>
                <a:spcPct val="90000"/>
              </a:lnSpc>
              <a:spcBef>
                <a:spcPts val="1467"/>
              </a:spcBef>
              <a:spcAft>
                <a:spcPts val="0"/>
              </a:spcAft>
              <a:buSzPts val="2000"/>
              <a:buNone/>
              <a:defRPr sz="2667">
                <a:solidFill>
                  <a:schemeClr val="accent2"/>
                </a:solidFill>
              </a:defRPr>
            </a:lvl1pPr>
            <a:lvl2pPr lvl="1" algn="ctr" rtl="0">
              <a:spcBef>
                <a:spcPts val="427"/>
              </a:spcBef>
              <a:spcAft>
                <a:spcPts val="0"/>
              </a:spcAft>
              <a:buSzPts val="1600"/>
              <a:buNone/>
              <a:defRPr>
                <a:solidFill>
                  <a:srgbClr val="888888"/>
                </a:solidFill>
              </a:defRPr>
            </a:lvl2pPr>
            <a:lvl3pPr lvl="2" algn="ctr" rtl="0">
              <a:spcBef>
                <a:spcPts val="427"/>
              </a:spcBef>
              <a:spcAft>
                <a:spcPts val="0"/>
              </a:spcAft>
              <a:buSzPts val="1600"/>
              <a:buNone/>
              <a:defRPr>
                <a:solidFill>
                  <a:srgbClr val="888888"/>
                </a:solidFill>
              </a:defRPr>
            </a:lvl3pPr>
            <a:lvl4pPr lvl="3" algn="ctr" rtl="0">
              <a:spcBef>
                <a:spcPts val="427"/>
              </a:spcBef>
              <a:spcAft>
                <a:spcPts val="0"/>
              </a:spcAft>
              <a:buSzPts val="1600"/>
              <a:buNone/>
              <a:defRPr>
                <a:solidFill>
                  <a:srgbClr val="888888"/>
                </a:solidFill>
              </a:defRPr>
            </a:lvl4pPr>
            <a:lvl5pPr lvl="4" algn="ctr" rtl="0">
              <a:spcBef>
                <a:spcPts val="427"/>
              </a:spcBef>
              <a:spcAft>
                <a:spcPts val="0"/>
              </a:spcAft>
              <a:buSzPts val="1600"/>
              <a:buNone/>
              <a:defRPr>
                <a:solidFill>
                  <a:srgbClr val="888888"/>
                </a:solidFill>
              </a:defRPr>
            </a:lvl5pPr>
            <a:lvl6pPr lvl="5" algn="ctr" rtl="0">
              <a:spcBef>
                <a:spcPts val="533"/>
              </a:spcBef>
              <a:spcAft>
                <a:spcPts val="0"/>
              </a:spcAft>
              <a:buClr>
                <a:srgbClr val="888888"/>
              </a:buClr>
              <a:buSzPts val="2000"/>
              <a:buNone/>
              <a:defRPr>
                <a:solidFill>
                  <a:srgbClr val="888888"/>
                </a:solidFill>
              </a:defRPr>
            </a:lvl6pPr>
            <a:lvl7pPr lvl="6" algn="ctr" rtl="0">
              <a:spcBef>
                <a:spcPts val="533"/>
              </a:spcBef>
              <a:spcAft>
                <a:spcPts val="0"/>
              </a:spcAft>
              <a:buClr>
                <a:srgbClr val="888888"/>
              </a:buClr>
              <a:buSzPts val="2000"/>
              <a:buNone/>
              <a:defRPr>
                <a:solidFill>
                  <a:srgbClr val="888888"/>
                </a:solidFill>
              </a:defRPr>
            </a:lvl7pPr>
            <a:lvl8pPr lvl="7" algn="ctr" rtl="0">
              <a:spcBef>
                <a:spcPts val="533"/>
              </a:spcBef>
              <a:spcAft>
                <a:spcPts val="0"/>
              </a:spcAft>
              <a:buClr>
                <a:srgbClr val="888888"/>
              </a:buClr>
              <a:buSzPts val="2000"/>
              <a:buNone/>
              <a:defRPr>
                <a:solidFill>
                  <a:srgbClr val="888888"/>
                </a:solidFill>
              </a:defRPr>
            </a:lvl8pPr>
            <a:lvl9pPr lvl="8" algn="ctr" rtl="0">
              <a:spcBef>
                <a:spcPts val="533"/>
              </a:spcBef>
              <a:spcAft>
                <a:spcPts val="0"/>
              </a:spcAft>
              <a:buClr>
                <a:srgbClr val="888888"/>
              </a:buClr>
              <a:buSzPts val="2000"/>
              <a:buNone/>
              <a:defRPr>
                <a:solidFill>
                  <a:srgbClr val="888888"/>
                </a:solidFill>
              </a:defRPr>
            </a:lvl9pPr>
          </a:lstStyle>
          <a:p>
            <a:endParaRPr/>
          </a:p>
        </p:txBody>
      </p:sp>
      <p:sp>
        <p:nvSpPr>
          <p:cNvPr id="58" name="Google Shape;58;p10"/>
          <p:cNvSpPr txBox="1">
            <a:spLocks noGrp="1"/>
          </p:cNvSpPr>
          <p:nvPr>
            <p:ph type="body" idx="2"/>
          </p:nvPr>
        </p:nvSpPr>
        <p:spPr>
          <a:xfrm>
            <a:off x="478367" y="1748367"/>
            <a:ext cx="54736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59" name="Google Shape;59;p10"/>
          <p:cNvSpPr txBox="1">
            <a:spLocks noGrp="1"/>
          </p:cNvSpPr>
          <p:nvPr>
            <p:ph type="body" idx="3"/>
          </p:nvPr>
        </p:nvSpPr>
        <p:spPr>
          <a:xfrm>
            <a:off x="6239933" y="1748367"/>
            <a:ext cx="54568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995663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weispaltig_Erde und Umwelt">
  <p:cSld name="Zweispaltig_Erde und Umwel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80000" y="292800"/>
            <a:ext cx="11232000" cy="4960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2"/>
          <p:cNvSpPr txBox="1">
            <a:spLocks noGrp="1"/>
          </p:cNvSpPr>
          <p:nvPr>
            <p:ph type="body" idx="1"/>
          </p:nvPr>
        </p:nvSpPr>
        <p:spPr>
          <a:xfrm>
            <a:off x="478367" y="921600"/>
            <a:ext cx="11232000" cy="355200"/>
          </a:xfrm>
          <a:prstGeom prst="rect">
            <a:avLst/>
          </a:prstGeom>
          <a:noFill/>
          <a:ln>
            <a:noFill/>
          </a:ln>
        </p:spPr>
        <p:txBody>
          <a:bodyPr spcFirstLastPara="1" wrap="square" lIns="0" tIns="0" rIns="0" bIns="0" anchor="t" anchorCtr="0">
            <a:noAutofit/>
          </a:bodyPr>
          <a:lstStyle>
            <a:lvl1pPr marL="609585" lvl="0" indent="-304792" algn="l" rtl="0">
              <a:lnSpc>
                <a:spcPct val="90000"/>
              </a:lnSpc>
              <a:spcBef>
                <a:spcPts val="1467"/>
              </a:spcBef>
              <a:spcAft>
                <a:spcPts val="0"/>
              </a:spcAft>
              <a:buSzPts val="2000"/>
              <a:buNone/>
              <a:defRPr sz="2667">
                <a:solidFill>
                  <a:schemeClr val="accent2"/>
                </a:solidFill>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69" name="Google Shape;69;p12"/>
          <p:cNvSpPr txBox="1">
            <a:spLocks noGrp="1"/>
          </p:cNvSpPr>
          <p:nvPr>
            <p:ph type="body" idx="2"/>
          </p:nvPr>
        </p:nvSpPr>
        <p:spPr>
          <a:xfrm>
            <a:off x="478367" y="1748367"/>
            <a:ext cx="54736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70" name="Google Shape;70;p12"/>
          <p:cNvSpPr txBox="1">
            <a:spLocks noGrp="1"/>
          </p:cNvSpPr>
          <p:nvPr>
            <p:ph type="body" idx="3"/>
          </p:nvPr>
        </p:nvSpPr>
        <p:spPr>
          <a:xfrm>
            <a:off x="6239933" y="1748367"/>
            <a:ext cx="5456800" cy="4563600"/>
          </a:xfrm>
          <a:prstGeom prst="rect">
            <a:avLst/>
          </a:prstGeom>
          <a:noFill/>
          <a:ln>
            <a:noFill/>
          </a:ln>
        </p:spPr>
        <p:txBody>
          <a:bodyPr spcFirstLastPara="1" wrap="square" lIns="0" tIns="0" rIns="0" bIns="0" anchor="t" anchorCtr="0">
            <a:noAutofit/>
          </a:bodyPr>
          <a:lstStyle>
            <a:lvl1pPr marL="609585" lvl="0" indent="-457189" algn="l" rtl="0">
              <a:lnSpc>
                <a:spcPct val="100000"/>
              </a:lnSpc>
              <a:spcBef>
                <a:spcPts val="1467"/>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304792" algn="l" rtl="0">
              <a:spcBef>
                <a:spcPts val="480"/>
              </a:spcBef>
              <a:spcAft>
                <a:spcPts val="0"/>
              </a:spcAft>
              <a:buClr>
                <a:schemeClr val="dk1"/>
              </a:buClr>
              <a:buSzPts val="1800"/>
              <a:buNone/>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239298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ischspaltig_Erde und Umwelt 1">
  <p:cSld name="Mischspaltig_Erde und Umwelt 1">
    <p:spTree>
      <p:nvGrpSpPr>
        <p:cNvPr id="1" name="Shape 71"/>
        <p:cNvGrpSpPr/>
        <p:nvPr/>
      </p:nvGrpSpPr>
      <p:grpSpPr>
        <a:xfrm>
          <a:off x="0" y="0"/>
          <a:ext cx="0" cy="0"/>
          <a:chOff x="0" y="0"/>
          <a:chExt cx="0" cy="0"/>
        </a:xfrm>
      </p:grpSpPr>
      <p:sp>
        <p:nvSpPr>
          <p:cNvPr id="72" name="Google Shape;72;p13"/>
          <p:cNvSpPr txBox="1">
            <a:spLocks noGrp="1"/>
          </p:cNvSpPr>
          <p:nvPr>
            <p:ph type="body" idx="1"/>
          </p:nvPr>
        </p:nvSpPr>
        <p:spPr>
          <a:xfrm>
            <a:off x="478367" y="3681600"/>
            <a:ext cx="5474000" cy="144000"/>
          </a:xfrm>
          <a:prstGeom prst="rect">
            <a:avLst/>
          </a:prstGeom>
          <a:noFill/>
          <a:ln>
            <a:noFill/>
          </a:ln>
        </p:spPr>
        <p:txBody>
          <a:bodyPr spcFirstLastPara="1" wrap="square" lIns="68575" tIns="34275" rIns="68575" bIns="34275" anchor="t" anchorCtr="0">
            <a:normAutofit/>
          </a:bodyPr>
          <a:lstStyle>
            <a:lvl1pPr marL="609585" lvl="0" indent="-304792" algn="l" rtl="0">
              <a:lnSpc>
                <a:spcPct val="100000"/>
              </a:lnSpc>
              <a:spcBef>
                <a:spcPts val="0"/>
              </a:spcBef>
              <a:spcAft>
                <a:spcPts val="0"/>
              </a:spcAft>
              <a:buClr>
                <a:schemeClr val="dk1"/>
              </a:buClr>
              <a:buSzPts val="800"/>
              <a:buNone/>
              <a:defRPr sz="1067"/>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304792" algn="l" rtl="0">
              <a:lnSpc>
                <a:spcPct val="90000"/>
              </a:lnSpc>
              <a:spcBef>
                <a:spcPts val="533"/>
              </a:spcBef>
              <a:spcAft>
                <a:spcPts val="0"/>
              </a:spcAft>
              <a:buClr>
                <a:schemeClr val="dk1"/>
              </a:buClr>
              <a:buSzPts val="1400"/>
              <a:buNone/>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73" name="Google Shape;73;p13"/>
          <p:cNvSpPr txBox="1">
            <a:spLocks noGrp="1"/>
          </p:cNvSpPr>
          <p:nvPr>
            <p:ph type="body" idx="2"/>
          </p:nvPr>
        </p:nvSpPr>
        <p:spPr>
          <a:xfrm>
            <a:off x="6239933" y="3681600"/>
            <a:ext cx="5474000" cy="144000"/>
          </a:xfrm>
          <a:prstGeom prst="rect">
            <a:avLst/>
          </a:prstGeom>
          <a:noFill/>
          <a:ln>
            <a:noFill/>
          </a:ln>
        </p:spPr>
        <p:txBody>
          <a:bodyPr spcFirstLastPara="1" wrap="square" lIns="68575" tIns="34275" rIns="68575" bIns="34275" anchor="t" anchorCtr="0">
            <a:normAutofit/>
          </a:bodyPr>
          <a:lstStyle>
            <a:lvl1pPr marL="609585" lvl="0" indent="-304792" algn="l" rtl="0">
              <a:lnSpc>
                <a:spcPct val="100000"/>
              </a:lnSpc>
              <a:spcBef>
                <a:spcPts val="0"/>
              </a:spcBef>
              <a:spcAft>
                <a:spcPts val="0"/>
              </a:spcAft>
              <a:buClr>
                <a:schemeClr val="dk1"/>
              </a:buClr>
              <a:buSzPts val="800"/>
              <a:buNone/>
              <a:defRPr sz="1067"/>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304792" algn="l" rtl="0">
              <a:lnSpc>
                <a:spcPct val="90000"/>
              </a:lnSpc>
              <a:spcBef>
                <a:spcPts val="533"/>
              </a:spcBef>
              <a:spcAft>
                <a:spcPts val="0"/>
              </a:spcAft>
              <a:buClr>
                <a:schemeClr val="dk1"/>
              </a:buClr>
              <a:buSzPts val="1400"/>
              <a:buNone/>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74" name="Google Shape;74;p13"/>
          <p:cNvSpPr txBox="1">
            <a:spLocks noGrp="1"/>
          </p:cNvSpPr>
          <p:nvPr>
            <p:ph type="title"/>
          </p:nvPr>
        </p:nvSpPr>
        <p:spPr>
          <a:xfrm>
            <a:off x="480000" y="292800"/>
            <a:ext cx="11232000" cy="496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3"/>
          <p:cNvSpPr txBox="1">
            <a:spLocks noGrp="1"/>
          </p:cNvSpPr>
          <p:nvPr>
            <p:ph type="body" idx="3"/>
          </p:nvPr>
        </p:nvSpPr>
        <p:spPr>
          <a:xfrm>
            <a:off x="480001" y="1748368"/>
            <a:ext cx="8352800" cy="16808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304792" algn="l" rtl="0">
              <a:lnSpc>
                <a:spcPct val="90000"/>
              </a:lnSpc>
              <a:spcBef>
                <a:spcPts val="533"/>
              </a:spcBef>
              <a:spcAft>
                <a:spcPts val="0"/>
              </a:spcAft>
              <a:buClr>
                <a:schemeClr val="dk1"/>
              </a:buClr>
              <a:buSzPts val="1400"/>
              <a:buNone/>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76" name="Google Shape;76;p13"/>
          <p:cNvSpPr>
            <a:spLocks noGrp="1"/>
          </p:cNvSpPr>
          <p:nvPr>
            <p:ph type="pic" idx="4"/>
          </p:nvPr>
        </p:nvSpPr>
        <p:spPr>
          <a:xfrm>
            <a:off x="478367" y="3839999"/>
            <a:ext cx="5474000" cy="2472000"/>
          </a:xfrm>
          <a:prstGeom prst="rect">
            <a:avLst/>
          </a:prstGeom>
          <a:noFill/>
          <a:ln>
            <a:noFill/>
          </a:ln>
        </p:spPr>
      </p:sp>
      <p:sp>
        <p:nvSpPr>
          <p:cNvPr id="77" name="Google Shape;77;p13"/>
          <p:cNvSpPr>
            <a:spLocks noGrp="1"/>
          </p:cNvSpPr>
          <p:nvPr>
            <p:ph type="pic" idx="5"/>
          </p:nvPr>
        </p:nvSpPr>
        <p:spPr>
          <a:xfrm>
            <a:off x="6239935" y="3839633"/>
            <a:ext cx="5474000" cy="2472400"/>
          </a:xfrm>
          <a:prstGeom prst="rect">
            <a:avLst/>
          </a:prstGeom>
          <a:noFill/>
          <a:ln>
            <a:noFill/>
          </a:ln>
        </p:spPr>
      </p:sp>
      <p:pic>
        <p:nvPicPr>
          <p:cNvPr id="78" name="Google Shape;78;p13"/>
          <p:cNvPicPr preferRelativeResize="0"/>
          <p:nvPr/>
        </p:nvPicPr>
        <p:blipFill rotWithShape="1">
          <a:blip r:embed="rId2">
            <a:alphaModFix/>
          </a:blip>
          <a:srcRect/>
          <a:stretch/>
        </p:blipFill>
        <p:spPr>
          <a:xfrm>
            <a:off x="10079819" y="78418"/>
            <a:ext cx="1632181" cy="666913"/>
          </a:xfrm>
          <a:prstGeom prst="rect">
            <a:avLst/>
          </a:prstGeom>
          <a:noFill/>
          <a:ln>
            <a:noFill/>
          </a:ln>
        </p:spPr>
      </p:pic>
    </p:spTree>
    <p:extLst>
      <p:ext uri="{BB962C8B-B14F-4D97-AF65-F5344CB8AC3E}">
        <p14:creationId xmlns:p14="http://schemas.microsoft.com/office/powerpoint/2010/main" val="3673876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image" Target="../media/image7.png"/><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theme" Target="../theme/theme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3">
            <a:alphaModFix/>
          </a:blip>
          <a:srcRect/>
          <a:stretch/>
        </p:blipFill>
        <p:spPr>
          <a:xfrm>
            <a:off x="6451904" y="3429000"/>
            <a:ext cx="5458232" cy="3436155"/>
          </a:xfrm>
          <a:prstGeom prst="rect">
            <a:avLst/>
          </a:prstGeom>
          <a:noFill/>
          <a:ln>
            <a:noFill/>
          </a:ln>
        </p:spPr>
      </p:pic>
      <p:pic>
        <p:nvPicPr>
          <p:cNvPr id="52" name="Google Shape;52;p13"/>
          <p:cNvPicPr preferRelativeResize="0"/>
          <p:nvPr/>
        </p:nvPicPr>
        <p:blipFill rotWithShape="1">
          <a:blip r:embed="rId4">
            <a:alphaModFix/>
          </a:blip>
          <a:srcRect t="27140"/>
          <a:stretch/>
        </p:blipFill>
        <p:spPr>
          <a:xfrm>
            <a:off x="5039883" y="777784"/>
            <a:ext cx="6305479" cy="4996715"/>
          </a:xfrm>
          <a:prstGeom prst="rect">
            <a:avLst/>
          </a:prstGeom>
          <a:noFill/>
          <a:ln>
            <a:noFill/>
          </a:ln>
        </p:spPr>
      </p:pic>
      <p:pic>
        <p:nvPicPr>
          <p:cNvPr id="53" name="Google Shape;53;p13"/>
          <p:cNvPicPr preferRelativeResize="0"/>
          <p:nvPr/>
        </p:nvPicPr>
        <p:blipFill rotWithShape="1">
          <a:blip r:embed="rId5">
            <a:alphaModFix/>
          </a:blip>
          <a:srcRect l="456" t="438" r="386"/>
          <a:stretch/>
        </p:blipFill>
        <p:spPr>
          <a:xfrm>
            <a:off x="0" y="0"/>
            <a:ext cx="12192000" cy="6865155"/>
          </a:xfrm>
          <a:prstGeom prst="rect">
            <a:avLst/>
          </a:prstGeom>
          <a:noFill/>
          <a:ln>
            <a:noFill/>
          </a:ln>
        </p:spPr>
      </p:pic>
      <p:pic>
        <p:nvPicPr>
          <p:cNvPr id="54" name="Google Shape;54;p13"/>
          <p:cNvPicPr preferRelativeResize="0"/>
          <p:nvPr/>
        </p:nvPicPr>
        <p:blipFill rotWithShape="1">
          <a:blip r:embed="rId6">
            <a:alphaModFix/>
          </a:blip>
          <a:srcRect/>
          <a:stretch/>
        </p:blipFill>
        <p:spPr>
          <a:xfrm>
            <a:off x="0" y="869430"/>
            <a:ext cx="12191997" cy="5896924"/>
          </a:xfrm>
          <a:prstGeom prst="rect">
            <a:avLst/>
          </a:prstGeom>
          <a:noFill/>
          <a:ln>
            <a:noFill/>
          </a:ln>
        </p:spPr>
      </p:pic>
      <p:pic>
        <p:nvPicPr>
          <p:cNvPr id="55" name="Google Shape;55;p13"/>
          <p:cNvPicPr preferRelativeResize="0"/>
          <p:nvPr/>
        </p:nvPicPr>
        <p:blipFill rotWithShape="1">
          <a:blip r:embed="rId7">
            <a:alphaModFix/>
          </a:blip>
          <a:srcRect/>
          <a:stretch/>
        </p:blipFill>
        <p:spPr>
          <a:xfrm>
            <a:off x="0" y="-27384"/>
            <a:ext cx="12192000" cy="6892539"/>
          </a:xfrm>
          <a:prstGeom prst="rect">
            <a:avLst/>
          </a:prstGeom>
          <a:noFill/>
          <a:ln>
            <a:noFill/>
          </a:ln>
        </p:spPr>
      </p:pic>
      <p:pic>
        <p:nvPicPr>
          <p:cNvPr id="57" name="Google Shape;57;p13"/>
          <p:cNvPicPr preferRelativeResize="0"/>
          <p:nvPr/>
        </p:nvPicPr>
        <p:blipFill rotWithShape="1">
          <a:blip r:embed="rId8">
            <a:alphaModFix/>
          </a:blip>
          <a:srcRect/>
          <a:stretch/>
        </p:blipFill>
        <p:spPr>
          <a:xfrm>
            <a:off x="239349" y="452670"/>
            <a:ext cx="4414067" cy="325116"/>
          </a:xfrm>
          <a:prstGeom prst="rect">
            <a:avLst/>
          </a:prstGeom>
          <a:noFill/>
          <a:ln>
            <a:noFill/>
          </a:ln>
        </p:spPr>
      </p:pic>
      <p:sp>
        <p:nvSpPr>
          <p:cNvPr id="58" name="Google Shape;58;p1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lgn="r" rtl="0">
              <a:buNone/>
              <a:defRPr sz="1733">
                <a:solidFill>
                  <a:schemeClr val="tx1"/>
                </a:solidFill>
              </a:defRPr>
            </a:lvl1pPr>
            <a:lvl2pPr lvl="1" algn="r" rtl="0">
              <a:buNone/>
              <a:defRPr sz="1733">
                <a:solidFill>
                  <a:schemeClr val="tx1"/>
                </a:solidFill>
              </a:defRPr>
            </a:lvl2pPr>
            <a:lvl3pPr lvl="2" algn="r" rtl="0">
              <a:buNone/>
              <a:defRPr sz="1733">
                <a:solidFill>
                  <a:schemeClr val="tx1"/>
                </a:solidFill>
              </a:defRPr>
            </a:lvl3pPr>
            <a:lvl4pPr lvl="3" algn="r" rtl="0">
              <a:buNone/>
              <a:defRPr sz="1733">
                <a:solidFill>
                  <a:schemeClr val="tx1"/>
                </a:solidFill>
              </a:defRPr>
            </a:lvl4pPr>
            <a:lvl5pPr lvl="4" algn="r" rtl="0">
              <a:buNone/>
              <a:defRPr sz="1733">
                <a:solidFill>
                  <a:schemeClr val="tx1"/>
                </a:solidFill>
              </a:defRPr>
            </a:lvl5pPr>
            <a:lvl6pPr lvl="5" algn="r" rtl="0">
              <a:buNone/>
              <a:defRPr sz="1733">
                <a:solidFill>
                  <a:schemeClr val="tx1"/>
                </a:solidFill>
              </a:defRPr>
            </a:lvl6pPr>
            <a:lvl7pPr lvl="6" algn="r" rtl="0">
              <a:buNone/>
              <a:defRPr sz="1733">
                <a:solidFill>
                  <a:schemeClr val="tx1"/>
                </a:solidFill>
              </a:defRPr>
            </a:lvl7pPr>
            <a:lvl8pPr lvl="7" algn="r" rtl="0">
              <a:buNone/>
              <a:defRPr sz="1733">
                <a:solidFill>
                  <a:schemeClr val="tx1"/>
                </a:solidFill>
              </a:defRPr>
            </a:lvl8pPr>
            <a:lvl9pPr lvl="8" algn="r" rtl="0">
              <a:buNone/>
              <a:defRPr sz="1733">
                <a:solidFill>
                  <a:schemeClr val="tx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36608"/>
      </p:ext>
    </p:extLst>
  </p:cSld>
  <p:clrMap bg1="lt1" tx1="dk1" bg2="dk2" tx2="lt2" accent1="accent1" accent2="accent2" accent3="accent3" accent4="accent4" accent5="accent5" accent6="accent6" hlink="hlink" folHlink="folHlink"/>
  <p:sldLayoutIdLst>
    <p:sldLayoutId id="2147483661" r:id="rId1"/>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5">
            <a:alphaModFix/>
          </a:blip>
          <a:srcRect/>
          <a:stretch/>
        </p:blipFill>
        <p:spPr>
          <a:xfrm>
            <a:off x="0" y="6311967"/>
            <a:ext cx="12192000" cy="553985"/>
          </a:xfrm>
          <a:prstGeom prst="rect">
            <a:avLst/>
          </a:prstGeom>
          <a:noFill/>
          <a:ln>
            <a:noFill/>
          </a:ln>
        </p:spPr>
      </p:pic>
      <p:sp>
        <p:nvSpPr>
          <p:cNvPr id="7" name="Google Shape;7;p1"/>
          <p:cNvSpPr txBox="1">
            <a:spLocks noGrp="1"/>
          </p:cNvSpPr>
          <p:nvPr>
            <p:ph type="title"/>
          </p:nvPr>
        </p:nvSpPr>
        <p:spPr>
          <a:xfrm>
            <a:off x="480000" y="8042"/>
            <a:ext cx="11232000" cy="496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accent1"/>
              </a:buClr>
              <a:buSzPts val="2200"/>
              <a:buFont typeface="Arial"/>
              <a:buNone/>
              <a:defRPr sz="2200" b="1" i="0" u="none" strike="noStrike" cap="non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8" name="Google Shape;8;p1"/>
          <p:cNvSpPr txBox="1">
            <a:spLocks noGrp="1"/>
          </p:cNvSpPr>
          <p:nvPr>
            <p:ph type="body" idx="1"/>
          </p:nvPr>
        </p:nvSpPr>
        <p:spPr>
          <a:xfrm>
            <a:off x="480000" y="1748367"/>
            <a:ext cx="11232000" cy="4563600"/>
          </a:xfrm>
          <a:prstGeom prst="rect">
            <a:avLst/>
          </a:prstGeom>
          <a:noFill/>
          <a:ln>
            <a:noFill/>
          </a:ln>
        </p:spPr>
        <p:txBody>
          <a:bodyPr spcFirstLastPara="1" wrap="square" lIns="0" tIns="0" rIns="0" bIns="0" anchor="t" anchorCtr="0">
            <a:noAutofit/>
          </a:bodyPr>
          <a:lstStyle>
            <a:lvl1pPr marL="457200" marR="0" lvl="0" indent="-330200" algn="l" rtl="0">
              <a:lnSpc>
                <a:spcPct val="112500"/>
              </a:lnSpc>
              <a:spcBef>
                <a:spcPts val="1100"/>
              </a:spcBef>
              <a:spcAft>
                <a:spcPts val="0"/>
              </a:spcAft>
              <a:buClr>
                <a:schemeClr val="accent3"/>
              </a:buClr>
              <a:buSzPts val="1600"/>
              <a:buFont typeface="Noto Sans Symbols"/>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accent3"/>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accent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accent3"/>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accent3"/>
              </a:buClr>
              <a:buSzPts val="1600"/>
              <a:buFont typeface="Noto Sans Symbols"/>
              <a:buChar char="▪"/>
              <a:defRPr sz="1600" b="0" i="0" u="none" strike="noStrike" cap="none">
                <a:solidFill>
                  <a:schemeClr val="dk1"/>
                </a:solidFill>
                <a:latin typeface="Arial"/>
                <a:ea typeface="Arial"/>
                <a:cs typeface="Arial"/>
                <a:sym typeface="Arial"/>
              </a:defRPr>
            </a:lvl5pPr>
            <a:lvl6pPr marL="2743200" marR="0" lvl="5"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cxnSp>
        <p:nvCxnSpPr>
          <p:cNvPr id="9" name="Google Shape;9;p1"/>
          <p:cNvCxnSpPr/>
          <p:nvPr/>
        </p:nvCxnSpPr>
        <p:spPr>
          <a:xfrm>
            <a:off x="0" y="504042"/>
            <a:ext cx="12192000" cy="0"/>
          </a:xfrm>
          <a:prstGeom prst="straightConnector1">
            <a:avLst/>
          </a:prstGeom>
          <a:noFill/>
          <a:ln w="9525" cap="flat" cmpd="sng">
            <a:solidFill>
              <a:srgbClr val="062A6D"/>
            </a:solidFill>
            <a:prstDash val="solid"/>
            <a:round/>
            <a:headEnd type="none" w="sm" len="sm"/>
            <a:tailEnd type="none" w="sm" len="sm"/>
          </a:ln>
        </p:spPr>
      </p:cxnSp>
    </p:spTree>
    <p:extLst>
      <p:ext uri="{BB962C8B-B14F-4D97-AF65-F5344CB8AC3E}">
        <p14:creationId xmlns:p14="http://schemas.microsoft.com/office/powerpoint/2010/main" val="1764431528"/>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8" r:id="rId22"/>
    <p:sldLayoutId id="2147483689" r:id="rId23"/>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9.xml"/><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4.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77.jpeg"/><Relationship Id="rId11" Type="http://schemas.openxmlformats.org/officeDocument/2006/relationships/image" Target="../media/image19.jpeg"/><Relationship Id="rId5" Type="http://schemas.openxmlformats.org/officeDocument/2006/relationships/image" Target="../media/image76.png"/><Relationship Id="rId10" Type="http://schemas.openxmlformats.org/officeDocument/2006/relationships/image" Target="../media/image18.jpeg"/><Relationship Id="rId4" Type="http://schemas.openxmlformats.org/officeDocument/2006/relationships/image" Target="../media/image75.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9.xml"/><Relationship Id="rId7" Type="http://schemas.openxmlformats.org/officeDocument/2006/relationships/image" Target="../media/image19.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jpe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19.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jpe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6.png"/><Relationship Id="rId10" Type="http://schemas.openxmlformats.org/officeDocument/2006/relationships/image" Target="../media/image120.png"/><Relationship Id="rId4" Type="http://schemas.openxmlformats.org/officeDocument/2006/relationships/image" Target="../media/image115.png"/><Relationship Id="rId9" Type="http://schemas.openxmlformats.org/officeDocument/2006/relationships/image" Target="../media/image119.png"/></Relationships>
</file>

<file path=ppt/slides/_rels/slide3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4.png"/><Relationship Id="rId7"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29.png"/></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9.xml"/><Relationship Id="rId4" Type="http://schemas.openxmlformats.org/officeDocument/2006/relationships/image" Target="../media/image131.png"/></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9.xml"/><Relationship Id="rId4" Type="http://schemas.openxmlformats.org/officeDocument/2006/relationships/image" Target="../media/image132.png"/></Relationships>
</file>

<file path=ppt/slides/_rels/slide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9.xml"/><Relationship Id="rId6" Type="http://schemas.openxmlformats.org/officeDocument/2006/relationships/image" Target="../media/image140.png"/><Relationship Id="rId5" Type="http://schemas.openxmlformats.org/officeDocument/2006/relationships/image" Target="../media/image139.jpg"/><Relationship Id="rId4" Type="http://schemas.openxmlformats.org/officeDocument/2006/relationships/image" Target="../media/image138.png"/></Relationships>
</file>

<file path=ppt/slides/_rels/slide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19.xml"/><Relationship Id="rId6" Type="http://schemas.openxmlformats.org/officeDocument/2006/relationships/image" Target="../media/image149.jpeg"/><Relationship Id="rId5" Type="http://schemas.openxmlformats.org/officeDocument/2006/relationships/image" Target="../media/image148.png"/><Relationship Id="rId4" Type="http://schemas.openxmlformats.org/officeDocument/2006/relationships/image" Target="../media/image1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61.png"/><Relationship Id="rId5" Type="http://schemas.openxmlformats.org/officeDocument/2006/relationships/image" Target="../media/image160.jpeg"/><Relationship Id="rId4" Type="http://schemas.openxmlformats.org/officeDocument/2006/relationships/image" Target="../media/image159.png"/><Relationship Id="rId9" Type="http://schemas.openxmlformats.org/officeDocument/2006/relationships/image" Target="../media/image164.jpeg"/></Relationships>
</file>

<file path=ppt/slides/_rels/slide4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19.xml"/><Relationship Id="rId6" Type="http://schemas.openxmlformats.org/officeDocument/2006/relationships/image" Target="../media/image169.png"/><Relationship Id="rId5" Type="http://schemas.openxmlformats.org/officeDocument/2006/relationships/image" Target="../media/image168.gif"/><Relationship Id="rId4" Type="http://schemas.openxmlformats.org/officeDocument/2006/relationships/image" Target="../media/image1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ctrTitle"/>
          </p:nvPr>
        </p:nvSpPr>
        <p:spPr>
          <a:xfrm>
            <a:off x="480000" y="1713600"/>
            <a:ext cx="9472800" cy="932800"/>
          </a:xfrm>
          <a:prstGeom prst="rect">
            <a:avLst/>
          </a:prstGeom>
          <a:noFill/>
          <a:ln>
            <a:noFill/>
          </a:ln>
        </p:spPr>
        <p:txBody>
          <a:bodyPr spcFirstLastPara="1" wrap="square" lIns="0" tIns="0" rIns="0" bIns="0" anchor="t" anchorCtr="0">
            <a:noAutofit/>
          </a:bodyPr>
          <a:lstStyle/>
          <a:p>
            <a:r>
              <a:rPr lang="en"/>
              <a:t> </a:t>
            </a:r>
            <a:endParaRPr i="1"/>
          </a:p>
        </p:txBody>
      </p:sp>
      <p:sp>
        <p:nvSpPr>
          <p:cNvPr id="75" name="Google Shape;75;p16"/>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0" i="0" u="none" strike="noStrike" kern="0" cap="none" spc="0" normalizeH="0" baseline="0" noProof="0">
                <a:ln>
                  <a:noFill/>
                </a:ln>
                <a:solidFill>
                  <a:srgbClr val="FFFFFF"/>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1</a:t>
            </a:fld>
            <a:endParaRPr kumimoji="0" sz="1733"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4" name="Google Shape;311;p51"/>
          <p:cNvSpPr txBox="1">
            <a:spLocks/>
          </p:cNvSpPr>
          <p:nvPr/>
        </p:nvSpPr>
        <p:spPr>
          <a:xfrm>
            <a:off x="591758" y="1586612"/>
            <a:ext cx="10938390" cy="3706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1219170" rtl="0" eaLnBrk="1" fontAlgn="auto" latinLnBrk="0" hangingPunct="1">
              <a:lnSpc>
                <a:spcPct val="100000"/>
              </a:lnSpc>
              <a:spcBef>
                <a:spcPts val="0"/>
              </a:spcBef>
              <a:spcAft>
                <a:spcPts val="0"/>
              </a:spcAft>
              <a:buClr>
                <a:srgbClr val="FFFFFF"/>
              </a:buClr>
              <a:buSzPts val="2200"/>
              <a:buFont typeface="Arial"/>
              <a:buNone/>
              <a:tabLst/>
              <a:defRPr/>
            </a:pPr>
            <a:r>
              <a:rPr kumimoji="0" lang="en-GB" sz="2933" b="1" i="0" u="none" strike="noStrike" kern="0" cap="none" spc="0" normalizeH="0" baseline="0" noProof="0" dirty="0" smtClean="0">
                <a:ln>
                  <a:noFill/>
                </a:ln>
                <a:solidFill>
                  <a:srgbClr val="FFFFFF"/>
                </a:solidFill>
                <a:effectLst/>
                <a:uLnTx/>
                <a:uFillTx/>
                <a:latin typeface="Arial"/>
                <a:cs typeface="Arial"/>
                <a:sym typeface="Arial"/>
              </a:rPr>
              <a:t>Deep Differentiable Emulators</a:t>
            </a:r>
          </a:p>
          <a:p>
            <a:pPr marL="0" marR="0" lvl="0" indent="0" algn="l" defTabSz="1219170" rtl="0" eaLnBrk="1" fontAlgn="auto" latinLnBrk="0" hangingPunct="1">
              <a:lnSpc>
                <a:spcPct val="100000"/>
              </a:lnSpc>
              <a:spcBef>
                <a:spcPts val="0"/>
              </a:spcBef>
              <a:spcAft>
                <a:spcPts val="0"/>
              </a:spcAft>
              <a:buClr>
                <a:srgbClr val="FFFFFF"/>
              </a:buClr>
              <a:buSzPts val="2200"/>
              <a:buFont typeface="Arial"/>
              <a:buNone/>
              <a:tabLst/>
              <a:defRPr/>
            </a:pPr>
            <a:endParaRPr kumimoji="0" lang="en-GB" sz="2933" b="1" i="0" u="none" strike="noStrike" kern="0" cap="none" spc="0" normalizeH="0" baseline="0" noProof="0" dirty="0" smtClean="0">
              <a:ln>
                <a:noFill/>
              </a:ln>
              <a:solidFill>
                <a:srgbClr val="FFFFFF"/>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FFFFFF"/>
              </a:buClr>
              <a:buSzPts val="2200"/>
              <a:buFont typeface="Arial"/>
              <a:buNone/>
              <a:tabLst/>
              <a:defRPr/>
            </a:pPr>
            <a:r>
              <a:rPr kumimoji="0" lang="en-GB" sz="2000" b="1" i="0" u="none" strike="noStrike" kern="0" cap="none" spc="0" normalizeH="0" baseline="0" noProof="0" dirty="0">
                <a:ln>
                  <a:noFill/>
                </a:ln>
                <a:solidFill>
                  <a:srgbClr val="FFFFFF"/>
                </a:solidFill>
                <a:effectLst/>
                <a:uLnTx/>
                <a:uFillTx/>
                <a:latin typeface="Arial"/>
                <a:cs typeface="Arial"/>
                <a:sym typeface="Arial"/>
              </a:rPr>
              <a:t>David Greenberg</a:t>
            </a:r>
            <a:br>
              <a:rPr kumimoji="0" lang="en-GB" sz="2000" b="1" i="0" u="none" strike="noStrike" kern="0" cap="none" spc="0" normalizeH="0" baseline="0" noProof="0" dirty="0">
                <a:ln>
                  <a:noFill/>
                </a:ln>
                <a:solidFill>
                  <a:srgbClr val="FFFFFF"/>
                </a:solidFill>
                <a:effectLst/>
                <a:uLnTx/>
                <a:uFillTx/>
                <a:latin typeface="Arial"/>
                <a:cs typeface="Arial"/>
                <a:sym typeface="Arial"/>
              </a:rPr>
            </a:br>
            <a:r>
              <a:rPr kumimoji="0" lang="en-GB" sz="2000" b="1" i="0" u="none" strike="noStrike" kern="0" cap="none" spc="0" normalizeH="0" baseline="0" noProof="0" dirty="0">
                <a:ln>
                  <a:noFill/>
                </a:ln>
                <a:solidFill>
                  <a:srgbClr val="FFFFFF"/>
                </a:solidFill>
                <a:effectLst/>
                <a:uLnTx/>
                <a:uFillTx/>
                <a:latin typeface="Arial"/>
                <a:cs typeface="Arial"/>
                <a:sym typeface="Arial"/>
              </a:rPr>
              <a:t>Model-driven Machine Learning Group</a:t>
            </a:r>
            <a:br>
              <a:rPr kumimoji="0" lang="en-GB" sz="2000" b="1" i="0" u="none" strike="noStrike" kern="0" cap="none" spc="0" normalizeH="0" baseline="0" noProof="0" dirty="0">
                <a:ln>
                  <a:noFill/>
                </a:ln>
                <a:solidFill>
                  <a:srgbClr val="FFFFFF"/>
                </a:solidFill>
                <a:effectLst/>
                <a:uLnTx/>
                <a:uFillTx/>
                <a:latin typeface="Arial"/>
                <a:cs typeface="Arial"/>
                <a:sym typeface="Arial"/>
              </a:rPr>
            </a:br>
            <a:r>
              <a:rPr kumimoji="0" lang="en-GB" sz="2000" b="1" i="0" u="none" strike="noStrike" kern="0" cap="none" spc="0" normalizeH="0" baseline="0" noProof="0" dirty="0" smtClean="0">
                <a:ln>
                  <a:noFill/>
                </a:ln>
                <a:solidFill>
                  <a:srgbClr val="FFFFFF"/>
                </a:solidFill>
                <a:effectLst/>
                <a:uLnTx/>
                <a:uFillTx/>
                <a:latin typeface="Arial"/>
                <a:cs typeface="Arial"/>
                <a:sym typeface="Arial"/>
              </a:rPr>
              <a:t>Helmholtz </a:t>
            </a:r>
            <a:r>
              <a:rPr kumimoji="0" lang="en-GB" sz="2000" b="1" i="0" u="none" strike="noStrike" kern="0" cap="none" spc="0" normalizeH="0" baseline="0" noProof="0" dirty="0">
                <a:ln>
                  <a:noFill/>
                </a:ln>
                <a:solidFill>
                  <a:srgbClr val="FFFFFF"/>
                </a:solidFill>
                <a:effectLst/>
                <a:uLnTx/>
                <a:uFillTx/>
                <a:latin typeface="Arial"/>
                <a:cs typeface="Arial"/>
                <a:sym typeface="Arial"/>
              </a:rPr>
              <a:t>Centre </a:t>
            </a:r>
            <a:r>
              <a:rPr kumimoji="0" lang="en-GB" sz="2000" b="1" i="0" u="none" strike="noStrike" kern="0" cap="none" spc="0" normalizeH="0" baseline="0" noProof="0" dirty="0" smtClean="0">
                <a:ln>
                  <a:noFill/>
                </a:ln>
                <a:solidFill>
                  <a:srgbClr val="FFFFFF"/>
                </a:solidFill>
                <a:effectLst/>
                <a:uLnTx/>
                <a:uFillTx/>
                <a:latin typeface="Arial"/>
                <a:cs typeface="Arial"/>
                <a:sym typeface="Arial"/>
              </a:rPr>
              <a:t>Hereon</a:t>
            </a:r>
          </a:p>
          <a:p>
            <a:pPr marL="0" marR="0" lvl="0" indent="0" algn="l" defTabSz="1219170" rtl="0" eaLnBrk="1" fontAlgn="auto" latinLnBrk="0" hangingPunct="1">
              <a:lnSpc>
                <a:spcPct val="100000"/>
              </a:lnSpc>
              <a:spcBef>
                <a:spcPts val="0"/>
              </a:spcBef>
              <a:spcAft>
                <a:spcPts val="0"/>
              </a:spcAft>
              <a:buClr>
                <a:srgbClr val="FFFFFF"/>
              </a:buClr>
              <a:buSzPts val="2200"/>
              <a:buFont typeface="Arial"/>
              <a:buNone/>
              <a:tabLst/>
              <a:defRPr/>
            </a:pPr>
            <a:endParaRPr lang="en-GB" sz="2000" kern="0" dirty="0" smtClean="0">
              <a:solidFill>
                <a:srgbClr val="FFFFFF"/>
              </a:solidFill>
            </a:endParaRPr>
          </a:p>
          <a:p>
            <a:pPr marL="0" marR="0" lvl="0" indent="0" algn="l" defTabSz="1219170" rtl="0" eaLnBrk="1" fontAlgn="auto" latinLnBrk="0" hangingPunct="1">
              <a:lnSpc>
                <a:spcPct val="100000"/>
              </a:lnSpc>
              <a:spcBef>
                <a:spcPts val="0"/>
              </a:spcBef>
              <a:spcAft>
                <a:spcPts val="0"/>
              </a:spcAft>
              <a:buClr>
                <a:srgbClr val="FFFFFF"/>
              </a:buClr>
              <a:buSzPts val="2200"/>
              <a:buFont typeface="Arial"/>
              <a:buNone/>
              <a:tabLst/>
              <a:defRPr/>
            </a:pPr>
            <a:endParaRPr lang="en-GB" sz="2000" kern="0" dirty="0">
              <a:solidFill>
                <a:srgbClr val="FFFFFF"/>
              </a:solidFill>
            </a:endParaRPr>
          </a:p>
          <a:p>
            <a:pPr marL="0" marR="0" lvl="0" indent="0" algn="l" defTabSz="1219170" rtl="0" eaLnBrk="1" fontAlgn="auto" latinLnBrk="0" hangingPunct="1">
              <a:lnSpc>
                <a:spcPct val="100000"/>
              </a:lnSpc>
              <a:spcBef>
                <a:spcPts val="0"/>
              </a:spcBef>
              <a:spcAft>
                <a:spcPts val="0"/>
              </a:spcAft>
              <a:buClr>
                <a:srgbClr val="FFFFFF"/>
              </a:buClr>
              <a:buSzPts val="2200"/>
              <a:buFont typeface="Arial"/>
              <a:buNone/>
              <a:tabLst/>
              <a:defRPr/>
            </a:pPr>
            <a:endParaRPr lang="en-GB" sz="2000" kern="0" dirty="0" smtClean="0">
              <a:solidFill>
                <a:srgbClr val="FFFFFF"/>
              </a:solidFill>
            </a:endParaRPr>
          </a:p>
          <a:p>
            <a:pPr marL="0" marR="0" lvl="0" indent="0" algn="l" defTabSz="1219170" rtl="0" eaLnBrk="1" fontAlgn="auto" latinLnBrk="0" hangingPunct="1">
              <a:lnSpc>
                <a:spcPct val="100000"/>
              </a:lnSpc>
              <a:spcBef>
                <a:spcPts val="0"/>
              </a:spcBef>
              <a:spcAft>
                <a:spcPts val="0"/>
              </a:spcAft>
              <a:buClr>
                <a:srgbClr val="FFFFFF"/>
              </a:buClr>
              <a:buSzPts val="2200"/>
              <a:buFont typeface="Arial"/>
              <a:buNone/>
              <a:tabLst/>
              <a:defRPr/>
            </a:pPr>
            <a:endParaRPr lang="en-GB" sz="2000" kern="0" dirty="0">
              <a:solidFill>
                <a:srgbClr val="FFFFFF"/>
              </a:solidFill>
            </a:endParaRPr>
          </a:p>
          <a:p>
            <a:pPr marL="0" marR="0" lvl="0" indent="0" algn="r" defTabSz="1219170" rtl="0" eaLnBrk="1" fontAlgn="auto" latinLnBrk="0" hangingPunct="1">
              <a:lnSpc>
                <a:spcPct val="100000"/>
              </a:lnSpc>
              <a:spcBef>
                <a:spcPts val="0"/>
              </a:spcBef>
              <a:spcAft>
                <a:spcPts val="0"/>
              </a:spcAft>
              <a:buClr>
                <a:srgbClr val="FFFFFF"/>
              </a:buClr>
              <a:buSzPts val="2200"/>
              <a:buFont typeface="Arial"/>
              <a:buNone/>
              <a:tabLst/>
              <a:defRPr/>
            </a:pPr>
            <a:r>
              <a:rPr kumimoji="0" lang="en-GB" sz="2000" b="1" i="0" u="none" strike="noStrike" kern="0" cap="none" spc="0" normalizeH="0" baseline="0" noProof="0" dirty="0" smtClean="0">
                <a:ln>
                  <a:noFill/>
                </a:ln>
                <a:solidFill>
                  <a:srgbClr val="FFFFFF"/>
                </a:solidFill>
                <a:effectLst/>
                <a:uLnTx/>
                <a:uFillTx/>
                <a:latin typeface="Arial"/>
                <a:cs typeface="Arial"/>
                <a:sym typeface="Arial"/>
              </a:rPr>
              <a:t>Deep Learning and Optimization</a:t>
            </a:r>
          </a:p>
          <a:p>
            <a:pPr marL="0" marR="0" lvl="0" indent="0" algn="r" defTabSz="1219170" rtl="0" eaLnBrk="1" fontAlgn="auto" latinLnBrk="0" hangingPunct="1">
              <a:lnSpc>
                <a:spcPct val="100000"/>
              </a:lnSpc>
              <a:spcBef>
                <a:spcPts val="0"/>
              </a:spcBef>
              <a:spcAft>
                <a:spcPts val="0"/>
              </a:spcAft>
              <a:buClr>
                <a:srgbClr val="FFFFFF"/>
              </a:buClr>
              <a:buSzPts val="2200"/>
              <a:buFont typeface="Arial"/>
              <a:buNone/>
              <a:tabLst/>
              <a:defRPr/>
            </a:pPr>
            <a:r>
              <a:rPr kumimoji="0" lang="en-GB" sz="2000" b="1" i="0" u="none" strike="noStrike" kern="0" cap="none" spc="0" normalizeH="0" baseline="0" noProof="0" dirty="0" smtClean="0">
                <a:ln>
                  <a:noFill/>
                </a:ln>
                <a:solidFill>
                  <a:srgbClr val="FFFFFF"/>
                </a:solidFill>
                <a:effectLst/>
                <a:uLnTx/>
                <a:uFillTx/>
                <a:latin typeface="Arial"/>
                <a:cs typeface="Arial"/>
                <a:sym typeface="Arial"/>
              </a:rPr>
              <a:t>IMT </a:t>
            </a:r>
            <a:r>
              <a:rPr kumimoji="0" lang="en-GB" sz="2000" b="1" i="0" u="none" strike="noStrike" kern="0" cap="none" spc="0" normalizeH="0" baseline="0" noProof="0" dirty="0" err="1" smtClean="0">
                <a:ln>
                  <a:noFill/>
                </a:ln>
                <a:solidFill>
                  <a:srgbClr val="FFFFFF"/>
                </a:solidFill>
                <a:effectLst/>
                <a:uLnTx/>
                <a:uFillTx/>
                <a:latin typeface="Arial"/>
                <a:cs typeface="Arial"/>
                <a:sym typeface="Arial"/>
              </a:rPr>
              <a:t>Atlantique</a:t>
            </a:r>
            <a:endParaRPr kumimoji="0" lang="en-GB" sz="2000" b="1" i="0" u="none" strike="noStrike" kern="0" cap="none" spc="0" normalizeH="0" baseline="0" noProof="0" dirty="0" smtClean="0">
              <a:ln>
                <a:noFill/>
              </a:ln>
              <a:solidFill>
                <a:srgbClr val="FFFFFF"/>
              </a:solidFill>
              <a:effectLst/>
              <a:uLnTx/>
              <a:uFillTx/>
              <a:latin typeface="Arial"/>
              <a:cs typeface="Arial"/>
              <a:sym typeface="Arial"/>
            </a:endParaRPr>
          </a:p>
          <a:p>
            <a:pPr marL="0" marR="0" lvl="0" indent="0" algn="r" defTabSz="1219170" rtl="0" eaLnBrk="1" fontAlgn="auto" latinLnBrk="0" hangingPunct="1">
              <a:lnSpc>
                <a:spcPct val="100000"/>
              </a:lnSpc>
              <a:spcBef>
                <a:spcPts val="0"/>
              </a:spcBef>
              <a:spcAft>
                <a:spcPts val="0"/>
              </a:spcAft>
              <a:buClr>
                <a:srgbClr val="FFFFFF"/>
              </a:buClr>
              <a:buSzPts val="2200"/>
              <a:buFont typeface="Arial"/>
              <a:buNone/>
              <a:tabLst/>
              <a:defRPr/>
            </a:pPr>
            <a:r>
              <a:rPr lang="en-GB" sz="2000" kern="0" dirty="0" smtClean="0">
                <a:solidFill>
                  <a:srgbClr val="FFFFFF"/>
                </a:solidFill>
              </a:rPr>
              <a:t>November 22, 2022</a:t>
            </a:r>
            <a:endParaRPr kumimoji="0" lang="en-GB" sz="2000" b="1" i="0" u="none" strike="noStrike" kern="0" cap="none" spc="0" normalizeH="0" baseline="0" noProof="0" dirty="0" smtClean="0">
              <a:ln>
                <a:noFill/>
              </a:ln>
              <a:solidFill>
                <a:srgbClr val="FFFFFF"/>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FFFFFF"/>
              </a:buClr>
              <a:buSzPts val="2200"/>
              <a:buFont typeface="Arial"/>
              <a:buNone/>
              <a:tabLst/>
              <a:defRPr/>
            </a:pPr>
            <a:r>
              <a:rPr lang="en-GB" sz="2000" kern="0" dirty="0" err="1" smtClean="0">
                <a:solidFill>
                  <a:srgbClr val="FFFFFF"/>
                </a:solidFill>
              </a:rPr>
              <a:t>mNov</a:t>
            </a:r>
            <a:r>
              <a:rPr lang="en-GB" sz="2000" kern="0" dirty="0" smtClean="0">
                <a:solidFill>
                  <a:srgbClr val="FFFFFF"/>
                </a:solidFill>
              </a:rPr>
              <a:t>. 22, 2022</a:t>
            </a:r>
            <a:endParaRPr kumimoji="0" lang="en-GB" sz="2000" b="1" i="0" u="none" strike="noStrike" kern="0" cap="none" spc="0" normalizeH="0" baseline="0" noProof="0" dirty="0">
              <a:ln>
                <a:noFill/>
              </a:ln>
              <a:solidFill>
                <a:srgbClr val="FFFFFF"/>
              </a:solidFill>
              <a:effectLst/>
              <a:uLnTx/>
              <a:uFillTx/>
              <a:latin typeface="Arial"/>
              <a:cs typeface="Arial"/>
              <a:sym typeface="Arial"/>
            </a:endParaRPr>
          </a:p>
        </p:txBody>
      </p:sp>
      <p:pic>
        <p:nvPicPr>
          <p:cNvPr id="5" name="Picture 4" descr="Luftbil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7790" r="7637"/>
          <a:stretch/>
        </p:blipFill>
        <p:spPr bwMode="auto">
          <a:xfrm>
            <a:off x="-317500" y="4040166"/>
            <a:ext cx="5076479" cy="21828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8139" b="6722"/>
          <a:stretch/>
        </p:blipFill>
        <p:spPr>
          <a:xfrm>
            <a:off x="9078996" y="279936"/>
            <a:ext cx="873804" cy="743955"/>
          </a:xfrm>
          <a:prstGeom prst="rect">
            <a:avLst/>
          </a:prstGeom>
        </p:spPr>
      </p:pic>
      <p:sp>
        <p:nvSpPr>
          <p:cNvPr id="7" name="Rectangle 6"/>
          <p:cNvSpPr/>
          <p:nvPr/>
        </p:nvSpPr>
        <p:spPr>
          <a:xfrm>
            <a:off x="8953259" y="0"/>
            <a:ext cx="1162498" cy="338554"/>
          </a:xfrm>
          <a:prstGeom prst="rect">
            <a:avLst/>
          </a:prstGeom>
        </p:spPr>
        <p:txBody>
          <a:bodyPr wrap="none">
            <a:spAutoFit/>
          </a:bodyPr>
          <a:lstStyle/>
          <a:p>
            <a:pPr marL="0" marR="0" lvl="0" indent="0" algn="l" defTabSz="16255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Bahnschrift SemiBold" panose="020B0502040204020203" pitchFamily="34" charset="0"/>
                <a:ea typeface="+mn-ea"/>
                <a:cs typeface="Arial" panose="020B0604020202020204" pitchFamily="34" charset="0"/>
                <a:sym typeface="Arial"/>
              </a:rPr>
              <a:t>m-dml.org</a:t>
            </a:r>
            <a:endParaRPr kumimoji="0" lang="en-US" sz="1600" b="0" i="0" u="none" strike="noStrike" kern="1200" cap="none" spc="0" normalizeH="0" baseline="0" noProof="0" dirty="0">
              <a:ln>
                <a:noFill/>
              </a:ln>
              <a:solidFill>
                <a:prstClr val="black"/>
              </a:solidFill>
              <a:effectLst/>
              <a:uLnTx/>
              <a:uFillTx/>
              <a:latin typeface="Arial"/>
              <a:ea typeface="+mn-ea"/>
              <a:cs typeface="Arial"/>
              <a:sym typeface="Arial"/>
            </a:endParaRPr>
          </a:p>
        </p:txBody>
      </p:sp>
      <p:pic>
        <p:nvPicPr>
          <p:cNvPr id="8" name="Picture 7"/>
          <p:cNvPicPr>
            <a:picLocks noChangeAspect="1"/>
          </p:cNvPicPr>
          <p:nvPr/>
        </p:nvPicPr>
        <p:blipFill>
          <a:blip r:embed="rId5"/>
          <a:stretch>
            <a:fillRect/>
          </a:stretch>
        </p:blipFill>
        <p:spPr>
          <a:xfrm>
            <a:off x="10115757" y="138462"/>
            <a:ext cx="1856184" cy="758441"/>
          </a:xfrm>
          <a:prstGeom prst="rect">
            <a:avLst/>
          </a:prstGeom>
        </p:spPr>
      </p:pic>
    </p:spTree>
    <p:extLst>
      <p:ext uri="{BB962C8B-B14F-4D97-AF65-F5344CB8AC3E}">
        <p14:creationId xmlns:p14="http://schemas.microsoft.com/office/powerpoint/2010/main" val="1794616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592" y="443357"/>
            <a:ext cx="9341128" cy="553998"/>
          </a:xfrm>
          <a:prstGeom prst="rect">
            <a:avLst/>
          </a:prstGeom>
          <a:noFill/>
        </p:spPr>
        <p:txBody>
          <a:bodyPr wrap="square" rtlCol="0">
            <a:spAutoFit/>
          </a:bodyPr>
          <a:lstStyle/>
          <a:p>
            <a:r>
              <a:rPr lang="en-US" sz="3000" dirty="0" smtClean="0"/>
              <a:t>Strategy D: Ensemble </a:t>
            </a:r>
            <a:r>
              <a:rPr lang="en-US" sz="3000" dirty="0" err="1" smtClean="0"/>
              <a:t>Kalman</a:t>
            </a:r>
            <a:r>
              <a:rPr lang="en-US" sz="3000" dirty="0" smtClean="0"/>
              <a:t> Filter (</a:t>
            </a:r>
            <a:r>
              <a:rPr lang="en-US" sz="3000" dirty="0" err="1" smtClean="0"/>
              <a:t>EnKF</a:t>
            </a:r>
            <a:r>
              <a:rPr lang="en-US" sz="3000" dirty="0" smtClean="0"/>
              <a:t>)</a:t>
            </a:r>
            <a:endParaRPr lang="en-US" sz="3000" dirty="0"/>
          </a:p>
        </p:txBody>
      </p:sp>
      <mc:AlternateContent xmlns:mc="http://schemas.openxmlformats.org/markup-compatibility/2006">
        <mc:Choice xmlns:a14="http://schemas.microsoft.com/office/drawing/2010/main" Requires="a14">
          <p:sp>
            <p:nvSpPr>
              <p:cNvPr id="3" name="TextBox 2"/>
              <p:cNvSpPr txBox="1"/>
              <p:nvPr/>
            </p:nvSpPr>
            <p:spPr>
              <a:xfrm>
                <a:off x="229592" y="918208"/>
                <a:ext cx="1144685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Generates simulation </a:t>
                </a:r>
                <a:r>
                  <a:rPr lang="en-US" sz="2400" b="1" dirty="0" smtClean="0"/>
                  <a:t>ensemble</a:t>
                </a:r>
                <a:r>
                  <a:rPr lang="en-US" sz="2400" dirty="0" smtClean="0"/>
                  <a:t> with different </a:t>
                </a:r>
                <a:r>
                  <a:rPr lang="en-US" sz="2400" dirty="0" smtClean="0"/>
                  <a:t>system states</a:t>
                </a:r>
                <a:endParaRPr lang="en-US" sz="2400" dirty="0" smtClean="0"/>
              </a:p>
              <a:p>
                <a:pPr marL="342900" indent="-342900">
                  <a:buFont typeface="Arial" panose="020B0604020202020204" pitchFamily="34" charset="0"/>
                  <a:buChar char="•"/>
                </a:pPr>
                <a:r>
                  <a:rPr lang="en-US" sz="2400" dirty="0"/>
                  <a:t>E</a:t>
                </a:r>
                <a:r>
                  <a:rPr lang="en-US" sz="2400" dirty="0" smtClean="0"/>
                  <a:t>nsemble members </a:t>
                </a:r>
                <a:r>
                  <a:rPr lang="en-US" sz="2400" dirty="0" smtClean="0"/>
                  <a:t>nudged </a:t>
                </a:r>
                <a:r>
                  <a:rPr lang="en-US" sz="2400" dirty="0" smtClean="0"/>
                  <a:t>toward the </a:t>
                </a:r>
                <a:r>
                  <a:rPr lang="en-US" sz="2400" dirty="0" smtClean="0"/>
                  <a:t>observations, </a:t>
                </a:r>
                <a:r>
                  <a:rPr lang="en-US" sz="2400" dirty="0" smtClean="0"/>
                  <a:t>increasing </a:t>
                </a:r>
                <a:r>
                  <a:rPr lang="en-US" sz="2400" b="1" dirty="0" smtClean="0"/>
                  <a:t>p(y | x)</a:t>
                </a:r>
              </a:p>
              <a:p>
                <a:pPr marL="342900" indent="-342900">
                  <a:buFont typeface="Arial" panose="020B0604020202020204" pitchFamily="34" charset="0"/>
                  <a:buChar char="•"/>
                </a:pPr>
                <a:r>
                  <a:rPr lang="en-US" sz="2400" dirty="0" smtClean="0"/>
                  <a:t>Full mathematical details </a:t>
                </a:r>
                <a:r>
                  <a:rPr lang="en-US" sz="2400" dirty="0" smtClean="0"/>
                  <a:t>beyond </a:t>
                </a:r>
                <a:r>
                  <a:rPr lang="en-US" sz="2400" dirty="0" smtClean="0"/>
                  <a:t>our scope, see Roth et al. 2017 for a review.</a:t>
                </a:r>
                <a:endParaRPr lang="en-US" sz="2400" dirty="0"/>
              </a:p>
              <a:p>
                <a:pPr marL="342900" indent="-342900">
                  <a:buFont typeface="Arial" panose="020B0604020202020204" pitchFamily="34" charset="0"/>
                  <a:buChar char="•"/>
                </a:pPr>
                <a:r>
                  <a:rPr lang="en-US" sz="2400" dirty="0" smtClean="0"/>
                  <a:t>Approximates p(x</a:t>
                </a:r>
                <a:r>
                  <a:rPr lang="en-US" sz="2400" baseline="-25000" dirty="0" smtClean="0"/>
                  <a:t>i</a:t>
                </a:r>
                <a:r>
                  <a:rPr lang="en-US" sz="2400" dirty="0" smtClean="0"/>
                  <a:t> | y) as Gaussian, less ideal for highly nonlinear </a:t>
                </a:r>
                <a:r>
                  <a:rPr lang="en-US" sz="2400" b="1" dirty="0" smtClean="0"/>
                  <a:t>M</a:t>
                </a:r>
                <a:r>
                  <a:rPr lang="en-US" sz="2400" dirty="0" smtClean="0"/>
                  <a:t> / non-Gaussian </a:t>
                </a:r>
                <a:r>
                  <a:rPr lang="en-US" sz="2400" dirty="0" smtClean="0"/>
                  <a:t>obs.</a:t>
                </a:r>
              </a:p>
              <a:p>
                <a:pPr marL="342900" indent="-342900">
                  <a:buFont typeface="Arial" panose="020B0604020202020204" pitchFamily="34" charset="0"/>
                  <a:buChar char="•"/>
                </a:pPr>
                <a:r>
                  <a:rPr lang="en-US" sz="2400" dirty="0" smtClean="0"/>
                  <a:t>Differentiation not required, but large systems require </a:t>
                </a:r>
                <a:r>
                  <a:rPr lang="en-US" sz="2400" dirty="0" err="1" smtClean="0"/>
                  <a:t>hyperparameter</a:t>
                </a:r>
                <a:r>
                  <a:rPr lang="en-US" sz="2400" dirty="0" smtClean="0"/>
                  <a:t> tuning, tricks and assumptions that depending on spatial resolution etc.</a:t>
                </a:r>
              </a:p>
              <a:p>
                <a:pPr marL="342900" indent="-342900">
                  <a:buFont typeface="Arial" panose="020B0604020202020204" pitchFamily="34" charset="0"/>
                  <a:buChar char="•"/>
                </a:pPr>
                <a:r>
                  <a:rPr lang="en-US" sz="2400" dirty="0" smtClean="0"/>
                  <a:t>Strictly </a:t>
                </a:r>
                <a:r>
                  <a:rPr lang="en-US" sz="2400" dirty="0" smtClean="0"/>
                  <a:t>speaking doesn’t </a:t>
                </a:r>
                <a:r>
                  <a:rPr lang="en-US" sz="2400" dirty="0" smtClean="0"/>
                  <a:t>minimize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ℒ</m:t>
                        </m:r>
                      </m:e>
                      <m:sub>
                        <m:r>
                          <a:rPr lang="en-US" sz="2400" b="1" i="1">
                            <a:latin typeface="Cambria Math" panose="02040503050406030204" pitchFamily="18" charset="0"/>
                          </a:rPr>
                          <m:t>𝑫𝑨</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𝟎</m:t>
                        </m:r>
                      </m:sub>
                    </m:sSub>
                    <m:r>
                      <a:rPr lang="en-US" sz="2400" b="1" i="1">
                        <a:latin typeface="Cambria Math" panose="02040503050406030204" pitchFamily="18" charset="0"/>
                      </a:rPr>
                      <m:t>)</m:t>
                    </m:r>
                  </m:oMath>
                </a14:m>
                <a:r>
                  <a:rPr lang="en-US" sz="2400" dirty="0"/>
                  <a:t>, but end effect is similar</a:t>
                </a:r>
              </a:p>
            </p:txBody>
          </p:sp>
        </mc:Choice>
        <mc:Fallback>
          <p:sp>
            <p:nvSpPr>
              <p:cNvPr id="3" name="TextBox 2"/>
              <p:cNvSpPr txBox="1">
                <a:spLocks noRot="1" noChangeAspect="1" noMove="1" noResize="1" noEditPoints="1" noAdjustHandles="1" noChangeArrowheads="1" noChangeShapeType="1" noTextEdit="1"/>
              </p:cNvSpPr>
              <p:nvPr/>
            </p:nvSpPr>
            <p:spPr>
              <a:xfrm>
                <a:off x="229592" y="918208"/>
                <a:ext cx="11446857" cy="3046988"/>
              </a:xfrm>
              <a:prstGeom prst="rect">
                <a:avLst/>
              </a:prstGeom>
              <a:blipFill>
                <a:blip r:embed="rId2"/>
                <a:stretch>
                  <a:fillRect l="-746" t="-1403" b="-4008"/>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484386" y="4072765"/>
            <a:ext cx="3133725" cy="2360796"/>
          </a:xfrm>
          <a:prstGeom prst="rect">
            <a:avLst/>
          </a:prstGeom>
        </p:spPr>
      </p:pic>
      <p:sp>
        <p:nvSpPr>
          <p:cNvPr id="9" name="TextBox 8"/>
          <p:cNvSpPr txBox="1"/>
          <p:nvPr/>
        </p:nvSpPr>
        <p:spPr>
          <a:xfrm>
            <a:off x="3781895" y="5073127"/>
            <a:ext cx="6776279" cy="646331"/>
          </a:xfrm>
          <a:prstGeom prst="rect">
            <a:avLst/>
          </a:prstGeom>
          <a:noFill/>
        </p:spPr>
        <p:txBody>
          <a:bodyPr wrap="none" rtlCol="0">
            <a:spAutoFit/>
          </a:bodyPr>
          <a:lstStyle/>
          <a:p>
            <a:r>
              <a:rPr lang="en-US" dirty="0" smtClean="0"/>
              <a:t>Temperature prediction over northern Europe, 12:00 on 07.12.20</a:t>
            </a:r>
          </a:p>
          <a:p>
            <a:r>
              <a:rPr lang="en-US" b="1" dirty="0" smtClean="0"/>
              <a:t>ICON</a:t>
            </a:r>
            <a:r>
              <a:rPr lang="en-US" dirty="0" smtClean="0"/>
              <a:t>, </a:t>
            </a:r>
            <a:r>
              <a:rPr lang="en-US" dirty="0" smtClean="0"/>
              <a:t>run </a:t>
            </a:r>
            <a:r>
              <a:rPr lang="en-US" dirty="0" smtClean="0"/>
              <a:t>by </a:t>
            </a:r>
            <a:r>
              <a:rPr lang="en-US" dirty="0" smtClean="0"/>
              <a:t>the German Weather Service using </a:t>
            </a:r>
            <a:r>
              <a:rPr lang="en-US" dirty="0" err="1" smtClean="0"/>
              <a:t>EnKF</a:t>
            </a:r>
            <a:endParaRPr lang="en-US" dirty="0" smtClean="0"/>
          </a:p>
        </p:txBody>
      </p:sp>
      <mc:AlternateContent xmlns:mc="http://schemas.openxmlformats.org/markup-compatibility/2006">
        <mc:Choice xmlns:a14="http://schemas.microsoft.com/office/drawing/2010/main" Requires="a14">
          <p:sp>
            <p:nvSpPr>
              <p:cNvPr id="13" name="Title 2"/>
              <p:cNvSpPr>
                <a:spLocks noGrp="1"/>
              </p:cNvSpPr>
              <p:nvPr>
                <p:ph type="title"/>
              </p:nvPr>
            </p:nvSpPr>
            <p:spPr>
              <a:xfrm>
                <a:off x="484386" y="60964"/>
                <a:ext cx="11228643" cy="522514"/>
              </a:xfrm>
            </p:spPr>
            <p:txBody>
              <a:bodyPr/>
              <a:lstStyle/>
              <a:p>
                <a:r>
                  <a:rPr lang="en-US" dirty="0" smtClean="0"/>
                  <a:t>How to minimize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ℒ</m:t>
                        </m:r>
                      </m:e>
                      <m:sub>
                        <m:r>
                          <a:rPr lang="en-US" b="1" i="1" smtClean="0">
                            <a:latin typeface="Cambria Math" panose="02040503050406030204" pitchFamily="18" charset="0"/>
                          </a:rPr>
                          <m:t>𝑫𝑨</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r>
                      <a:rPr lang="en-US" b="1" i="1" smtClean="0">
                        <a:latin typeface="Cambria Math" panose="02040503050406030204" pitchFamily="18" charset="0"/>
                      </a:rPr>
                      <m:t>)</m:t>
                    </m:r>
                  </m:oMath>
                </a14:m>
                <a:r>
                  <a:rPr lang="en-US" dirty="0" smtClean="0"/>
                  <a:t>?</a:t>
                </a:r>
                <a:endParaRPr lang="en-US" dirty="0"/>
              </a:p>
            </p:txBody>
          </p:sp>
        </mc:Choice>
        <mc:Fallback>
          <p:sp>
            <p:nvSpPr>
              <p:cNvPr id="13" name="Title 2"/>
              <p:cNvSpPr>
                <a:spLocks noGrp="1" noRot="1" noChangeAspect="1" noMove="1" noResize="1" noEditPoints="1" noAdjustHandles="1" noChangeArrowheads="1" noChangeShapeType="1" noTextEdit="1"/>
              </p:cNvSpPr>
              <p:nvPr>
                <p:ph type="title"/>
              </p:nvPr>
            </p:nvSpPr>
            <p:spPr>
              <a:xfrm>
                <a:off x="484386" y="60964"/>
                <a:ext cx="11228643" cy="522514"/>
              </a:xfrm>
              <a:blipFill>
                <a:blip r:embed="rId4"/>
                <a:stretch>
                  <a:fillRect l="-1629" t="-16279" b="-5814"/>
                </a:stretch>
              </a:blipFill>
            </p:spPr>
            <p:txBody>
              <a:bodyPr/>
              <a:lstStyle/>
              <a:p>
                <a:r>
                  <a:rPr lang="en-US">
                    <a:noFill/>
                  </a:rPr>
                  <a:t> </a:t>
                </a:r>
              </a:p>
            </p:txBody>
          </p:sp>
        </mc:Fallback>
      </mc:AlternateContent>
    </p:spTree>
    <p:extLst>
      <p:ext uri="{BB962C8B-B14F-4D97-AF65-F5344CB8AC3E}">
        <p14:creationId xmlns:p14="http://schemas.microsoft.com/office/powerpoint/2010/main" val="359985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039883" y="2104459"/>
            <a:ext cx="1184413" cy="364435"/>
          </a:xfrm>
          <a:prstGeom prst="rect">
            <a:avLst/>
          </a:prstGeom>
        </p:spPr>
      </p:pic>
      <p:sp>
        <p:nvSpPr>
          <p:cNvPr id="13" name="Title 12">
            <a:extLst>
              <a:ext uri="{FF2B5EF4-FFF2-40B4-BE49-F238E27FC236}">
                <a16:creationId xmlns:a16="http://schemas.microsoft.com/office/drawing/2014/main" id="{7FB5CB4E-2DDD-E94D-9C18-775D67298B52}"/>
              </a:ext>
            </a:extLst>
          </p:cNvPr>
          <p:cNvSpPr>
            <a:spLocks noGrp="1"/>
          </p:cNvSpPr>
          <p:nvPr>
            <p:ph type="title"/>
          </p:nvPr>
        </p:nvSpPr>
        <p:spPr/>
        <p:txBody>
          <a:bodyPr/>
          <a:lstStyle/>
          <a:p>
            <a:r>
              <a:rPr lang="en-US" dirty="0" smtClean="0"/>
              <a:t>Differentiating Simulators with ML</a:t>
            </a:r>
            <a:endParaRPr lang="en-DE" dirty="0"/>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0171" y="4616319"/>
            <a:ext cx="1025353" cy="1250431"/>
          </a:xfrm>
          <a:prstGeom prst="rect">
            <a:avLst/>
          </a:prstGeom>
        </p:spPr>
      </p:pic>
      <p:sp>
        <p:nvSpPr>
          <p:cNvPr id="45" name="TextBox 44"/>
          <p:cNvSpPr txBox="1"/>
          <p:nvPr/>
        </p:nvSpPr>
        <p:spPr>
          <a:xfrm>
            <a:off x="9419579" y="5081948"/>
            <a:ext cx="1481496" cy="584775"/>
          </a:xfrm>
          <a:prstGeom prst="rect">
            <a:avLst/>
          </a:prstGeom>
          <a:noFill/>
        </p:spPr>
        <p:txBody>
          <a:bodyPr wrap="none" rtlCol="0">
            <a:spAutoFit/>
          </a:bodyPr>
          <a:lstStyle/>
          <a:p>
            <a:pPr algn="r"/>
            <a:r>
              <a:rPr lang="en-US" sz="1600" dirty="0"/>
              <a:t>Marcel</a:t>
            </a:r>
          </a:p>
          <a:p>
            <a:pPr algn="r"/>
            <a:r>
              <a:rPr lang="en-US" sz="1600" dirty="0" err="1"/>
              <a:t>Nonnenmacher</a:t>
            </a:r>
            <a:endParaRPr lang="en-US" sz="1600" dirty="0"/>
          </a:p>
        </p:txBody>
      </p:sp>
      <mc:AlternateContent xmlns:mc="http://schemas.openxmlformats.org/markup-compatibility/2006">
        <mc:Choice xmlns:a14="http://schemas.microsoft.com/office/drawing/2010/main" Requires="a14">
          <p:sp>
            <p:nvSpPr>
              <p:cNvPr id="26" name="TextBox 25"/>
              <p:cNvSpPr txBox="1"/>
              <p:nvPr/>
            </p:nvSpPr>
            <p:spPr>
              <a:xfrm>
                <a:off x="239349" y="5452997"/>
                <a:ext cx="7319632" cy="876074"/>
              </a:xfrm>
              <a:prstGeom prst="rect">
                <a:avLst/>
              </a:prstGeom>
              <a:noFill/>
            </p:spPr>
            <p:txBody>
              <a:bodyPr wrap="none" rtlCol="0">
                <a:spAutoFit/>
              </a:bodyPr>
              <a:lstStyle/>
              <a:p>
                <a:r>
                  <a:rPr lang="en-US" sz="2400" dirty="0" smtClean="0"/>
                  <a:t>We’ve used the differentiability </a:t>
                </a:r>
                <a:r>
                  <a:rPr lang="en-US" sz="2400" dirty="0" smtClean="0"/>
                  <a:t>of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ℳ</m:t>
                        </m:r>
                      </m:e>
                    </m:acc>
                  </m:oMath>
                </a14:m>
                <a:r>
                  <a:rPr lang="en-US" sz="2400" dirty="0" smtClean="0"/>
                  <a:t> </a:t>
                </a:r>
                <a:r>
                  <a:rPr lang="en-US" sz="2400" u="sng" dirty="0" smtClean="0"/>
                  <a:t>twice</a:t>
                </a:r>
                <a:r>
                  <a:rPr lang="en-US" sz="2400" dirty="0"/>
                  <a:t>: </a:t>
                </a:r>
              </a:p>
              <a:p>
                <a:r>
                  <a:rPr lang="en-US" sz="2400" dirty="0"/>
                  <a:t>once to train it, once to estimate simulator gradients.</a:t>
                </a:r>
              </a:p>
            </p:txBody>
          </p:sp>
        </mc:Choice>
        <mc:Fallback>
          <p:sp>
            <p:nvSpPr>
              <p:cNvPr id="26" name="TextBox 25"/>
              <p:cNvSpPr txBox="1">
                <a:spLocks noRot="1" noChangeAspect="1" noMove="1" noResize="1" noEditPoints="1" noAdjustHandles="1" noChangeArrowheads="1" noChangeShapeType="1" noTextEdit="1"/>
              </p:cNvSpPr>
              <p:nvPr/>
            </p:nvSpPr>
            <p:spPr>
              <a:xfrm>
                <a:off x="239349" y="5452997"/>
                <a:ext cx="7319632" cy="876074"/>
              </a:xfrm>
              <a:prstGeom prst="rect">
                <a:avLst/>
              </a:prstGeom>
              <a:blipFill>
                <a:blip r:embed="rId5"/>
                <a:stretch>
                  <a:fillRect l="-1249" t="-3497" r="-500" b="-12587"/>
                </a:stretch>
              </a:blipFill>
            </p:spPr>
            <p:txBody>
              <a:bodyPr/>
              <a:lstStyle/>
              <a:p>
                <a:r>
                  <a:rPr lang="en-US">
                    <a:noFill/>
                  </a:rPr>
                  <a:t> </a:t>
                </a:r>
              </a:p>
            </p:txBody>
          </p:sp>
        </mc:Fallback>
      </mc:AlternateContent>
      <p:pic>
        <p:nvPicPr>
          <p:cNvPr id="27" name="Picture 26"/>
          <p:cNvPicPr>
            <a:picLocks noChangeAspect="1"/>
          </p:cNvPicPr>
          <p:nvPr/>
        </p:nvPicPr>
        <p:blipFill rotWithShape="1">
          <a:blip r:embed="rId6"/>
          <a:srcRect l="14501" r="8895"/>
          <a:stretch/>
        </p:blipFill>
        <p:spPr>
          <a:xfrm>
            <a:off x="6562979" y="2823264"/>
            <a:ext cx="4035153" cy="1354492"/>
          </a:xfrm>
          <a:prstGeom prst="rect">
            <a:avLst/>
          </a:prstGeom>
        </p:spPr>
      </p:pic>
      <p:grpSp>
        <p:nvGrpSpPr>
          <p:cNvPr id="3" name="Group 2"/>
          <p:cNvGrpSpPr/>
          <p:nvPr/>
        </p:nvGrpSpPr>
        <p:grpSpPr>
          <a:xfrm>
            <a:off x="1089138" y="668527"/>
            <a:ext cx="8739893" cy="461665"/>
            <a:chOff x="-144487" y="704526"/>
            <a:chExt cx="6554920" cy="346249"/>
          </a:xfrm>
        </p:grpSpPr>
        <p:pic>
          <p:nvPicPr>
            <p:cNvPr id="42" name="Picture 41"/>
            <p:cNvPicPr>
              <a:picLocks noChangeAspect="1"/>
            </p:cNvPicPr>
            <p:nvPr/>
          </p:nvPicPr>
          <p:blipFill rotWithShape="1">
            <a:blip r:embed="rId7"/>
            <a:srcRect l="48388" t="13393" r="27315" b="31472"/>
            <a:stretch/>
          </p:blipFill>
          <p:spPr>
            <a:xfrm>
              <a:off x="5902798" y="777900"/>
              <a:ext cx="243592" cy="230311"/>
            </a:xfrm>
            <a:prstGeom prst="rect">
              <a:avLst/>
            </a:prstGeom>
          </p:spPr>
        </p:pic>
        <p:sp>
          <p:nvSpPr>
            <p:cNvPr id="40" name="Rectangle 39"/>
            <p:cNvSpPr/>
            <p:nvPr/>
          </p:nvSpPr>
          <p:spPr>
            <a:xfrm>
              <a:off x="-144487" y="704526"/>
              <a:ext cx="6554920" cy="346249"/>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How can we obtain derivatives of the state update function     ?</a:t>
              </a:r>
            </a:p>
          </p:txBody>
        </p:sp>
      </p:grpSp>
      <p:cxnSp>
        <p:nvCxnSpPr>
          <p:cNvPr id="28" name="Straight Arrow Connector 27"/>
          <p:cNvCxnSpPr/>
          <p:nvPr/>
        </p:nvCxnSpPr>
        <p:spPr>
          <a:xfrm>
            <a:off x="5236527" y="1796819"/>
            <a:ext cx="129715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795334" y="1796819"/>
            <a:ext cx="129715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0414843" y="1796819"/>
            <a:ext cx="129715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2" descr="Climate model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31147" y="1597095"/>
            <a:ext cx="1069448" cy="106382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limate model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86329" y="1597095"/>
            <a:ext cx="1069448" cy="10638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limate model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87759" y="1591670"/>
            <a:ext cx="1069448" cy="106382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7"/>
          <a:srcRect l="5529" t="537" b="31471"/>
          <a:stretch/>
        </p:blipFill>
        <p:spPr>
          <a:xfrm>
            <a:off x="5039883" y="1403538"/>
            <a:ext cx="1184413" cy="355181"/>
          </a:xfrm>
          <a:prstGeom prst="rect">
            <a:avLst/>
          </a:prstGeom>
          <a:noFill/>
        </p:spPr>
      </p:pic>
      <p:sp>
        <p:nvSpPr>
          <p:cNvPr id="6" name="TextBox 5"/>
          <p:cNvSpPr txBox="1"/>
          <p:nvPr/>
        </p:nvSpPr>
        <p:spPr>
          <a:xfrm>
            <a:off x="239349" y="1458981"/>
            <a:ext cx="2822376" cy="420564"/>
          </a:xfrm>
          <a:prstGeom prst="rect">
            <a:avLst/>
          </a:prstGeom>
          <a:noFill/>
        </p:spPr>
        <p:txBody>
          <a:bodyPr wrap="none" rtlCol="0">
            <a:spAutoFit/>
          </a:bodyPr>
          <a:lstStyle/>
          <a:p>
            <a:r>
              <a:rPr lang="en-US" sz="2133" dirty="0"/>
              <a:t>1. Generate simulations</a:t>
            </a:r>
          </a:p>
        </p:txBody>
      </p:sp>
      <p:sp>
        <p:nvSpPr>
          <p:cNvPr id="47" name="TextBox 46"/>
          <p:cNvSpPr txBox="1"/>
          <p:nvPr/>
        </p:nvSpPr>
        <p:spPr>
          <a:xfrm>
            <a:off x="239350" y="2726212"/>
            <a:ext cx="4717061" cy="830997"/>
          </a:xfrm>
          <a:prstGeom prst="rect">
            <a:avLst/>
          </a:prstGeom>
          <a:noFill/>
        </p:spPr>
        <p:txBody>
          <a:bodyPr wrap="none" rtlCol="0">
            <a:spAutoFit/>
          </a:bodyPr>
          <a:lstStyle/>
          <a:p>
            <a:r>
              <a:rPr lang="en-US" sz="2400" dirty="0"/>
              <a:t>2. Train a neural network to </a:t>
            </a:r>
            <a:r>
              <a:rPr lang="en-US" sz="2400" i="1" dirty="0" smtClean="0"/>
              <a:t>emulate</a:t>
            </a:r>
          </a:p>
          <a:p>
            <a:r>
              <a:rPr lang="en-US" sz="2400" dirty="0" smtClean="0"/>
              <a:t>the </a:t>
            </a:r>
            <a:r>
              <a:rPr lang="en-US" sz="2400" dirty="0"/>
              <a:t>state update function</a:t>
            </a:r>
          </a:p>
        </p:txBody>
      </p:sp>
      <p:cxnSp>
        <p:nvCxnSpPr>
          <p:cNvPr id="49" name="Straight Arrow Connector 48"/>
          <p:cNvCxnSpPr/>
          <p:nvPr/>
        </p:nvCxnSpPr>
        <p:spPr>
          <a:xfrm>
            <a:off x="5236527" y="2469263"/>
            <a:ext cx="1297157"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795334" y="2469263"/>
            <a:ext cx="1297157"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0414843" y="2469263"/>
            <a:ext cx="1297157"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9"/>
          <a:stretch>
            <a:fillRect/>
          </a:stretch>
        </p:blipFill>
        <p:spPr>
          <a:xfrm>
            <a:off x="10609312" y="3258160"/>
            <a:ext cx="796569" cy="525211"/>
          </a:xfrm>
          <a:prstGeom prst="rect">
            <a:avLst/>
          </a:prstGeom>
        </p:spPr>
      </p:pic>
      <p:sp>
        <p:nvSpPr>
          <p:cNvPr id="55" name="TextBox 54"/>
          <p:cNvSpPr txBox="1"/>
          <p:nvPr/>
        </p:nvSpPr>
        <p:spPr>
          <a:xfrm>
            <a:off x="225155" y="4250951"/>
            <a:ext cx="4707764" cy="830997"/>
          </a:xfrm>
          <a:prstGeom prst="rect">
            <a:avLst/>
          </a:prstGeom>
          <a:noFill/>
        </p:spPr>
        <p:txBody>
          <a:bodyPr wrap="none" rtlCol="0">
            <a:spAutoFit/>
          </a:bodyPr>
          <a:lstStyle/>
          <a:p>
            <a:r>
              <a:rPr lang="en-US" sz="2400" dirty="0"/>
              <a:t>3. Differentiate the neural </a:t>
            </a:r>
            <a:r>
              <a:rPr lang="en-US" sz="2400" dirty="0" smtClean="0"/>
              <a:t>network’s</a:t>
            </a:r>
          </a:p>
          <a:p>
            <a:r>
              <a:rPr lang="en-US" sz="2400" dirty="0" smtClean="0"/>
              <a:t>outputs </a:t>
            </a:r>
            <a:r>
              <a:rPr lang="en-US" sz="2400" dirty="0"/>
              <a:t>w.r.t its inputs to </a:t>
            </a:r>
            <a:r>
              <a:rPr lang="en-US" sz="2400" dirty="0" smtClean="0"/>
              <a:t>obtain:</a:t>
            </a:r>
            <a:endParaRPr lang="en-US" sz="2400" dirty="0"/>
          </a:p>
        </p:txBody>
      </p:sp>
      <p:pic>
        <p:nvPicPr>
          <p:cNvPr id="10" name="Picture 9"/>
          <p:cNvPicPr>
            <a:picLocks noChangeAspect="1"/>
          </p:cNvPicPr>
          <p:nvPr/>
        </p:nvPicPr>
        <p:blipFill>
          <a:blip r:embed="rId10"/>
          <a:stretch>
            <a:fillRect/>
          </a:stretch>
        </p:blipFill>
        <p:spPr>
          <a:xfrm>
            <a:off x="5236527" y="4227269"/>
            <a:ext cx="1674752" cy="908643"/>
          </a:xfrm>
          <a:prstGeom prst="rect">
            <a:avLst/>
          </a:prstGeom>
        </p:spPr>
      </p:pic>
      <p:pic>
        <p:nvPicPr>
          <p:cNvPr id="57" name="Picture 56"/>
          <p:cNvPicPr>
            <a:picLocks noChangeAspect="1"/>
          </p:cNvPicPr>
          <p:nvPr/>
        </p:nvPicPr>
        <p:blipFill rotWithShape="1">
          <a:blip r:embed="rId3"/>
          <a:srcRect l="1" t="1" r="81061" b="-16115"/>
          <a:stretch/>
        </p:blipFill>
        <p:spPr>
          <a:xfrm>
            <a:off x="6029283" y="3303317"/>
            <a:ext cx="224307" cy="423168"/>
          </a:xfrm>
          <a:prstGeom prst="rect">
            <a:avLst/>
          </a:prstGeom>
        </p:spPr>
      </p:pic>
      <p:pic>
        <p:nvPicPr>
          <p:cNvPr id="58" name="Picture 57"/>
          <p:cNvPicPr>
            <a:picLocks noChangeAspect="1"/>
          </p:cNvPicPr>
          <p:nvPr/>
        </p:nvPicPr>
        <p:blipFill rotWithShape="1">
          <a:blip r:embed="rId6"/>
          <a:srcRect l="86425" t="37992" r="8895" b="37404"/>
          <a:stretch/>
        </p:blipFill>
        <p:spPr>
          <a:xfrm>
            <a:off x="6301350" y="3314002"/>
            <a:ext cx="246525" cy="333251"/>
          </a:xfrm>
          <a:prstGeom prst="rect">
            <a:avLst/>
          </a:prstGeom>
        </p:spPr>
      </p:pic>
      <p:sp>
        <p:nvSpPr>
          <p:cNvPr id="36" name="TextBox 35"/>
          <p:cNvSpPr txBox="1"/>
          <p:nvPr/>
        </p:nvSpPr>
        <p:spPr>
          <a:xfrm>
            <a:off x="8150630" y="5886555"/>
            <a:ext cx="3824894" cy="338554"/>
          </a:xfrm>
          <a:prstGeom prst="rect">
            <a:avLst/>
          </a:prstGeom>
          <a:noFill/>
        </p:spPr>
        <p:txBody>
          <a:bodyPr wrap="none" rtlCol="0">
            <a:spAutoFit/>
          </a:bodyPr>
          <a:lstStyle/>
          <a:p>
            <a:pPr algn="r"/>
            <a:r>
              <a:rPr lang="en-US" sz="1600" b="1" dirty="0" smtClean="0"/>
              <a:t>Nonnenmacher &amp; Greenberg, 2020, </a:t>
            </a:r>
            <a:r>
              <a:rPr lang="en-US" sz="1600" b="1" i="1" dirty="0" smtClean="0"/>
              <a:t>JAMES</a:t>
            </a:r>
            <a:endParaRPr lang="en-US" sz="1600" b="1" i="1" dirty="0"/>
          </a:p>
        </p:txBody>
      </p:sp>
    </p:spTree>
    <p:extLst>
      <p:ext uri="{BB962C8B-B14F-4D97-AF65-F5344CB8AC3E}">
        <p14:creationId xmlns:p14="http://schemas.microsoft.com/office/powerpoint/2010/main" val="255950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P spid="47"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a:spLocks noGrp="1"/>
          </p:cNvSpPr>
          <p:nvPr>
            <p:ph type="title"/>
          </p:nvPr>
        </p:nvSpPr>
        <p:spPr/>
        <p:txBody>
          <a:bodyPr>
            <a:normAutofit/>
          </a:bodyPr>
          <a:lstStyle/>
          <a:p>
            <a:r>
              <a:rPr lang="en-US" dirty="0" smtClean="0"/>
              <a:t>Objective Function for Emulator Training</a:t>
            </a:r>
            <a:endParaRPr lang="en-US" dirty="0"/>
          </a:p>
        </p:txBody>
      </p:sp>
      <p:pic>
        <p:nvPicPr>
          <p:cNvPr id="3" name="Picture 2"/>
          <p:cNvPicPr>
            <a:picLocks noChangeAspect="1"/>
          </p:cNvPicPr>
          <p:nvPr/>
        </p:nvPicPr>
        <p:blipFill>
          <a:blip r:embed="rId2"/>
          <a:stretch>
            <a:fillRect/>
          </a:stretch>
        </p:blipFill>
        <p:spPr>
          <a:xfrm>
            <a:off x="670875" y="2787577"/>
            <a:ext cx="11767572" cy="1431936"/>
          </a:xfrm>
          <a:prstGeom prst="rect">
            <a:avLst/>
          </a:prstGeom>
        </p:spPr>
      </p:pic>
      <p:sp>
        <p:nvSpPr>
          <p:cNvPr id="4" name="Left Brace 3"/>
          <p:cNvSpPr/>
          <p:nvPr/>
        </p:nvSpPr>
        <p:spPr>
          <a:xfrm rot="5400000">
            <a:off x="1217750" y="2607962"/>
            <a:ext cx="355657" cy="376817"/>
          </a:xfrm>
          <a:prstGeom prst="leftBrace">
            <a:avLst/>
          </a:prstGeom>
          <a:noFill/>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 name="TextBox 4"/>
          <p:cNvSpPr txBox="1"/>
          <p:nvPr/>
        </p:nvSpPr>
        <p:spPr>
          <a:xfrm>
            <a:off x="153939" y="1982326"/>
            <a:ext cx="2485168" cy="461665"/>
          </a:xfrm>
          <a:prstGeom prst="rect">
            <a:avLst/>
          </a:prstGeom>
          <a:noFill/>
        </p:spPr>
        <p:txBody>
          <a:bodyPr wrap="none" rtlCol="0">
            <a:spAutoFit/>
          </a:bodyPr>
          <a:lstStyle/>
          <a:p>
            <a:pPr algn="r"/>
            <a:r>
              <a:rPr lang="en-US" sz="2400" dirty="0">
                <a:solidFill>
                  <a:srgbClr val="7030A0"/>
                </a:solidFill>
              </a:rPr>
              <a:t>Objective function</a:t>
            </a:r>
          </a:p>
        </p:txBody>
      </p:sp>
      <p:sp>
        <p:nvSpPr>
          <p:cNvPr id="6" name="Left Brace 5"/>
          <p:cNvSpPr/>
          <p:nvPr/>
        </p:nvSpPr>
        <p:spPr>
          <a:xfrm rot="16200000">
            <a:off x="2012396" y="3785531"/>
            <a:ext cx="355657" cy="316207"/>
          </a:xfrm>
          <a:prstGeom prst="leftBrace">
            <a:avLst/>
          </a:prstGeom>
          <a:noFill/>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7" name="TextBox 6"/>
          <p:cNvSpPr txBox="1"/>
          <p:nvPr/>
        </p:nvSpPr>
        <p:spPr>
          <a:xfrm>
            <a:off x="175983" y="4335966"/>
            <a:ext cx="2202637" cy="830997"/>
          </a:xfrm>
          <a:prstGeom prst="rect">
            <a:avLst/>
          </a:prstGeom>
          <a:noFill/>
        </p:spPr>
        <p:txBody>
          <a:bodyPr wrap="square" rtlCol="0">
            <a:spAutoFit/>
          </a:bodyPr>
          <a:lstStyle/>
          <a:p>
            <a:pPr algn="ctr"/>
            <a:r>
              <a:rPr lang="en-US" sz="2400" dirty="0">
                <a:solidFill>
                  <a:srgbClr val="7030A0"/>
                </a:solidFill>
              </a:rPr>
              <a:t>Neural network parameters</a:t>
            </a:r>
          </a:p>
        </p:txBody>
      </p:sp>
      <p:sp>
        <p:nvSpPr>
          <p:cNvPr id="8" name="Left Brace 7"/>
          <p:cNvSpPr/>
          <p:nvPr/>
        </p:nvSpPr>
        <p:spPr>
          <a:xfrm rot="5400000">
            <a:off x="4234689" y="2400070"/>
            <a:ext cx="355657" cy="897773"/>
          </a:xfrm>
          <a:prstGeom prst="leftBrace">
            <a:avLst/>
          </a:prstGeom>
          <a:noFill/>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9" name="TextBox 8"/>
          <p:cNvSpPr txBox="1"/>
          <p:nvPr/>
        </p:nvSpPr>
        <p:spPr>
          <a:xfrm>
            <a:off x="2801751" y="2094169"/>
            <a:ext cx="2386744" cy="461665"/>
          </a:xfrm>
          <a:prstGeom prst="rect">
            <a:avLst/>
          </a:prstGeom>
          <a:noFill/>
        </p:spPr>
        <p:txBody>
          <a:bodyPr wrap="none" rtlCol="0">
            <a:spAutoFit/>
          </a:bodyPr>
          <a:lstStyle/>
          <a:p>
            <a:pPr algn="r"/>
            <a:r>
              <a:rPr lang="en-US" sz="2400" dirty="0">
                <a:solidFill>
                  <a:srgbClr val="7030A0"/>
                </a:solidFill>
              </a:rPr>
              <a:t>Next system state</a:t>
            </a:r>
          </a:p>
        </p:txBody>
      </p:sp>
      <p:sp>
        <p:nvSpPr>
          <p:cNvPr id="10" name="Left Brace 9"/>
          <p:cNvSpPr/>
          <p:nvPr/>
        </p:nvSpPr>
        <p:spPr>
          <a:xfrm rot="5400000">
            <a:off x="5557153" y="2492251"/>
            <a:ext cx="355657" cy="713416"/>
          </a:xfrm>
          <a:prstGeom prst="leftBrace">
            <a:avLst/>
          </a:prstGeom>
          <a:noFill/>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1" name="TextBox 10"/>
          <p:cNvSpPr txBox="1"/>
          <p:nvPr/>
        </p:nvSpPr>
        <p:spPr>
          <a:xfrm>
            <a:off x="5312000" y="1724837"/>
            <a:ext cx="2182200" cy="830997"/>
          </a:xfrm>
          <a:prstGeom prst="rect">
            <a:avLst/>
          </a:prstGeom>
          <a:noFill/>
        </p:spPr>
        <p:txBody>
          <a:bodyPr wrap="none" rtlCol="0">
            <a:spAutoFit/>
          </a:bodyPr>
          <a:lstStyle/>
          <a:p>
            <a:pPr algn="ctr"/>
            <a:r>
              <a:rPr lang="en-US" sz="2400" dirty="0">
                <a:solidFill>
                  <a:srgbClr val="7030A0"/>
                </a:solidFill>
              </a:rPr>
              <a:t>Emulator state</a:t>
            </a:r>
          </a:p>
          <a:p>
            <a:pPr algn="ctr"/>
            <a:r>
              <a:rPr lang="en-US" sz="2400" dirty="0">
                <a:solidFill>
                  <a:srgbClr val="7030A0"/>
                </a:solidFill>
              </a:rPr>
              <a:t>update function</a:t>
            </a:r>
          </a:p>
        </p:txBody>
      </p:sp>
      <p:sp>
        <p:nvSpPr>
          <p:cNvPr id="12" name="Left Brace 11"/>
          <p:cNvSpPr/>
          <p:nvPr/>
        </p:nvSpPr>
        <p:spPr>
          <a:xfrm rot="16200000">
            <a:off x="3191656" y="4196391"/>
            <a:ext cx="355657" cy="316207"/>
          </a:xfrm>
          <a:prstGeom prst="leftBrace">
            <a:avLst/>
          </a:prstGeom>
          <a:noFill/>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3" name="TextBox 12"/>
          <p:cNvSpPr txBox="1"/>
          <p:nvPr/>
        </p:nvSpPr>
        <p:spPr>
          <a:xfrm>
            <a:off x="2445863" y="4691064"/>
            <a:ext cx="2202637" cy="461665"/>
          </a:xfrm>
          <a:prstGeom prst="rect">
            <a:avLst/>
          </a:prstGeom>
          <a:noFill/>
        </p:spPr>
        <p:txBody>
          <a:bodyPr wrap="square" rtlCol="0">
            <a:spAutoFit/>
          </a:bodyPr>
          <a:lstStyle/>
          <a:p>
            <a:pPr algn="ctr"/>
            <a:r>
              <a:rPr lang="en-US" sz="2400" dirty="0">
                <a:solidFill>
                  <a:srgbClr val="7030A0"/>
                </a:solidFill>
              </a:rPr>
              <a:t>Time index</a:t>
            </a:r>
          </a:p>
        </p:txBody>
      </p:sp>
      <p:sp>
        <p:nvSpPr>
          <p:cNvPr id="14" name="Left Brace 13"/>
          <p:cNvSpPr/>
          <p:nvPr/>
        </p:nvSpPr>
        <p:spPr>
          <a:xfrm rot="16200000">
            <a:off x="8032334" y="3784150"/>
            <a:ext cx="355657" cy="316207"/>
          </a:xfrm>
          <a:prstGeom prst="leftBrace">
            <a:avLst/>
          </a:prstGeom>
          <a:noFill/>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5" name="TextBox 14"/>
          <p:cNvSpPr txBox="1"/>
          <p:nvPr/>
        </p:nvSpPr>
        <p:spPr>
          <a:xfrm>
            <a:off x="7118069" y="4388550"/>
            <a:ext cx="2376295" cy="830997"/>
          </a:xfrm>
          <a:prstGeom prst="rect">
            <a:avLst/>
          </a:prstGeom>
          <a:noFill/>
        </p:spPr>
        <p:txBody>
          <a:bodyPr wrap="square" rtlCol="0">
            <a:spAutoFit/>
          </a:bodyPr>
          <a:lstStyle/>
          <a:p>
            <a:pPr algn="ctr"/>
            <a:r>
              <a:rPr lang="en-US" sz="2400" dirty="0">
                <a:solidFill>
                  <a:srgbClr val="7030A0"/>
                </a:solidFill>
              </a:rPr>
              <a:t>Simulator state update function</a:t>
            </a:r>
          </a:p>
        </p:txBody>
      </p:sp>
    </p:spTree>
    <p:extLst>
      <p:ext uri="{BB962C8B-B14F-4D97-AF65-F5344CB8AC3E}">
        <p14:creationId xmlns:p14="http://schemas.microsoft.com/office/powerpoint/2010/main" val="1593336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 </a:t>
            </a:r>
            <a:r>
              <a:rPr lang="en-US" dirty="0" smtClean="0"/>
              <a:t>System: </a:t>
            </a:r>
            <a:r>
              <a:rPr lang="en-US" dirty="0"/>
              <a:t>Lorenz `96</a:t>
            </a:r>
          </a:p>
        </p:txBody>
      </p:sp>
      <p:sp>
        <p:nvSpPr>
          <p:cNvPr id="10" name="Content Placeholder 14">
            <a:extLst>
              <a:ext uri="{FF2B5EF4-FFF2-40B4-BE49-F238E27FC236}">
                <a16:creationId xmlns:a16="http://schemas.microsoft.com/office/drawing/2014/main" id="{0A345347-5EA8-734D-96DD-E94912EE137D}"/>
              </a:ext>
            </a:extLst>
          </p:cNvPr>
          <p:cNvSpPr>
            <a:spLocks noGrp="1"/>
          </p:cNvSpPr>
          <p:nvPr>
            <p:ph sz="quarter" idx="4294967295"/>
          </p:nvPr>
        </p:nvSpPr>
        <p:spPr>
          <a:xfrm>
            <a:off x="0" y="2508250"/>
            <a:ext cx="6534150" cy="1135063"/>
          </a:xfrm>
        </p:spPr>
        <p:txBody>
          <a:bodyPr>
            <a:normAutofit fontScale="92500"/>
          </a:bodyPr>
          <a:lstStyle/>
          <a:p>
            <a:r>
              <a:rPr lang="en-US" sz="2400" dirty="0" smtClean="0"/>
              <a:t>40 coupled nonlinear differential equations</a:t>
            </a:r>
          </a:p>
          <a:p>
            <a:r>
              <a:rPr lang="en-US" sz="2400" dirty="0" smtClean="0"/>
              <a:t>Chaotic dynamics (</a:t>
            </a:r>
            <a:r>
              <a:rPr lang="en-US" sz="2400" dirty="0" err="1" smtClean="0"/>
              <a:t>Lyapunov</a:t>
            </a:r>
            <a:r>
              <a:rPr lang="en-US" sz="2400" dirty="0" smtClean="0"/>
              <a:t> time 1.67 for F = 8)</a:t>
            </a:r>
          </a:p>
        </p:txBody>
      </p:sp>
      <p:pic>
        <p:nvPicPr>
          <p:cNvPr id="18" name="Picture 17"/>
          <p:cNvPicPr>
            <a:picLocks noChangeAspect="1"/>
          </p:cNvPicPr>
          <p:nvPr/>
        </p:nvPicPr>
        <p:blipFill>
          <a:blip r:embed="rId5"/>
          <a:stretch>
            <a:fillRect/>
          </a:stretch>
        </p:blipFill>
        <p:spPr>
          <a:xfrm>
            <a:off x="968738" y="1164179"/>
            <a:ext cx="5557845" cy="839521"/>
          </a:xfrm>
          <a:prstGeom prst="rect">
            <a:avLst/>
          </a:prstGeom>
        </p:spPr>
      </p:pic>
      <p:pic>
        <p:nvPicPr>
          <p:cNvPr id="20" name="Lorenz 96 one-level visualiz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728182" y="1523782"/>
            <a:ext cx="4271764" cy="4271764"/>
          </a:xfrm>
          <a:prstGeom prst="rect">
            <a:avLst/>
          </a:prstGeom>
        </p:spPr>
      </p:pic>
      <p:pic>
        <p:nvPicPr>
          <p:cNvPr id="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9509" y="3909594"/>
            <a:ext cx="6078880" cy="21366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3" name="Straight Arrow Connector 22"/>
          <p:cNvCxnSpPr/>
          <p:nvPr/>
        </p:nvCxnSpPr>
        <p:spPr>
          <a:xfrm>
            <a:off x="527381" y="5956384"/>
            <a:ext cx="9601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1371" y="5504979"/>
            <a:ext cx="1079635" cy="420564"/>
          </a:xfrm>
          <a:prstGeom prst="rect">
            <a:avLst/>
          </a:prstGeom>
          <a:noFill/>
        </p:spPr>
        <p:txBody>
          <a:bodyPr wrap="square" rtlCol="0">
            <a:spAutoFit/>
          </a:bodyPr>
          <a:lstStyle/>
          <a:p>
            <a:pPr algn="ctr"/>
            <a:r>
              <a:rPr lang="en-US" sz="2133" dirty="0"/>
              <a:t>Time</a:t>
            </a:r>
          </a:p>
        </p:txBody>
      </p:sp>
      <p:sp>
        <p:nvSpPr>
          <p:cNvPr id="19" name="TextBox 18"/>
          <p:cNvSpPr txBox="1"/>
          <p:nvPr/>
        </p:nvSpPr>
        <p:spPr>
          <a:xfrm>
            <a:off x="5893209" y="1800724"/>
            <a:ext cx="1606145" cy="420564"/>
          </a:xfrm>
          <a:prstGeom prst="rect">
            <a:avLst/>
          </a:prstGeom>
          <a:noFill/>
        </p:spPr>
        <p:txBody>
          <a:bodyPr wrap="none" rtlCol="0">
            <a:spAutoFit/>
          </a:bodyPr>
          <a:lstStyle/>
          <a:p>
            <a:r>
              <a:rPr lang="en-US" sz="2133" dirty="0"/>
              <a:t>Lorenz, 1996</a:t>
            </a:r>
          </a:p>
        </p:txBody>
      </p:sp>
    </p:spTree>
    <p:extLst>
      <p:ext uri="{BB962C8B-B14F-4D97-AF65-F5344CB8AC3E}">
        <p14:creationId xmlns:p14="http://schemas.microsoft.com/office/powerpoint/2010/main" val="399177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07"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0"/>
                </p:tgtEl>
              </p:cMediaNode>
            </p:video>
          </p:childTnLst>
        </p:cTn>
      </p:par>
    </p:tnLst>
    <p:bldLst>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Runge-Kutta</a:t>
            </a:r>
            <a:r>
              <a:rPr lang="en-US" dirty="0" smtClean="0"/>
              <a:t> Integration</a:t>
            </a:r>
            <a:endParaRPr lang="en-US" dirty="0"/>
          </a:p>
        </p:txBody>
      </p:sp>
      <p:grpSp>
        <p:nvGrpSpPr>
          <p:cNvPr id="89" name="Google Shape;410;p20"/>
          <p:cNvGrpSpPr/>
          <p:nvPr/>
        </p:nvGrpSpPr>
        <p:grpSpPr>
          <a:xfrm>
            <a:off x="591445" y="1651069"/>
            <a:ext cx="11457217" cy="2835328"/>
            <a:chOff x="583233" y="1396322"/>
            <a:chExt cx="7977542" cy="1974209"/>
          </a:xfrm>
        </p:grpSpPr>
        <p:sp>
          <p:nvSpPr>
            <p:cNvPr id="90" name="Google Shape;411;p20"/>
            <p:cNvSpPr/>
            <p:nvPr/>
          </p:nvSpPr>
          <p:spPr>
            <a:xfrm>
              <a:off x="2208204" y="1703270"/>
              <a:ext cx="410100" cy="410100"/>
            </a:xfrm>
            <a:prstGeom prst="ellipse">
              <a:avLst/>
            </a:prstGeom>
            <a:solidFill>
              <a:srgbClr val="FFD966"/>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sp>
          <p:nvSpPr>
            <p:cNvPr id="91" name="Google Shape;412;p20"/>
            <p:cNvSpPr/>
            <p:nvPr/>
          </p:nvSpPr>
          <p:spPr>
            <a:xfrm>
              <a:off x="583233" y="1578102"/>
              <a:ext cx="634800" cy="634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pPr algn="ctr"/>
              <a:endParaRPr sz="1600" b="1"/>
            </a:p>
          </p:txBody>
        </p:sp>
        <p:sp>
          <p:nvSpPr>
            <p:cNvPr id="92" name="Google Shape;413;p20"/>
            <p:cNvSpPr/>
            <p:nvPr/>
          </p:nvSpPr>
          <p:spPr>
            <a:xfrm>
              <a:off x="1553128" y="1404096"/>
              <a:ext cx="410100" cy="1008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grpSp>
          <p:nvGrpSpPr>
            <p:cNvPr id="93" name="Google Shape;414;p20"/>
            <p:cNvGrpSpPr/>
            <p:nvPr/>
          </p:nvGrpSpPr>
          <p:grpSpPr>
            <a:xfrm>
              <a:off x="2234632" y="1690146"/>
              <a:ext cx="547094" cy="509906"/>
              <a:chOff x="2460550" y="2854600"/>
              <a:chExt cx="450394" cy="419780"/>
            </a:xfrm>
          </p:grpSpPr>
          <p:sp>
            <p:nvSpPr>
              <p:cNvPr id="163" name="Google Shape;415;p20"/>
              <p:cNvSpPr txBox="1"/>
              <p:nvPr/>
            </p:nvSpPr>
            <p:spPr>
              <a:xfrm>
                <a:off x="2460550" y="2854600"/>
                <a:ext cx="262800" cy="329293"/>
              </a:xfrm>
              <a:prstGeom prst="rect">
                <a:avLst/>
              </a:prstGeom>
              <a:noFill/>
              <a:ln>
                <a:noFill/>
              </a:ln>
            </p:spPr>
            <p:txBody>
              <a:bodyPr spcFirstLastPara="1" wrap="square" lIns="162533" tIns="162533" rIns="162533" bIns="162533" anchor="t" anchorCtr="0">
                <a:spAutoFit/>
              </a:bodyPr>
              <a:lstStyle/>
              <a:p>
                <a:r>
                  <a:rPr lang="en" sz="1600" b="1"/>
                  <a:t>k</a:t>
                </a:r>
                <a:endParaRPr sz="1600" b="1"/>
              </a:p>
            </p:txBody>
          </p:sp>
          <p:sp>
            <p:nvSpPr>
              <p:cNvPr id="164" name="Google Shape;416;p20"/>
              <p:cNvSpPr txBox="1"/>
              <p:nvPr/>
            </p:nvSpPr>
            <p:spPr>
              <a:xfrm>
                <a:off x="2573444" y="2945087"/>
                <a:ext cx="337500" cy="329293"/>
              </a:xfrm>
              <a:prstGeom prst="rect">
                <a:avLst/>
              </a:prstGeom>
              <a:noFill/>
              <a:ln>
                <a:noFill/>
              </a:ln>
            </p:spPr>
            <p:txBody>
              <a:bodyPr spcFirstLastPara="1" wrap="square" lIns="162533" tIns="162533" rIns="162533" bIns="162533" anchor="t" anchorCtr="0">
                <a:spAutoFit/>
              </a:bodyPr>
              <a:lstStyle/>
              <a:p>
                <a:r>
                  <a:rPr lang="en" sz="1600" b="1"/>
                  <a:t>1</a:t>
                </a:r>
                <a:endParaRPr sz="1600" b="1"/>
              </a:p>
            </p:txBody>
          </p:sp>
        </p:grpSp>
        <p:cxnSp>
          <p:nvCxnSpPr>
            <p:cNvPr id="94" name="Google Shape;417;p20"/>
            <p:cNvCxnSpPr>
              <a:stCxn id="91" idx="6"/>
              <a:endCxn id="92" idx="1"/>
            </p:cNvCxnSpPr>
            <p:nvPr/>
          </p:nvCxnSpPr>
          <p:spPr>
            <a:xfrm>
              <a:off x="1218033" y="1895502"/>
              <a:ext cx="335100" cy="12600"/>
            </a:xfrm>
            <a:prstGeom prst="straightConnector1">
              <a:avLst/>
            </a:prstGeom>
            <a:noFill/>
            <a:ln w="19050" cap="flat" cmpd="sng">
              <a:solidFill>
                <a:srgbClr val="000000"/>
              </a:solidFill>
              <a:prstDash val="solid"/>
              <a:round/>
              <a:headEnd type="none" w="med" len="med"/>
              <a:tailEnd type="none" w="med" len="med"/>
            </a:ln>
          </p:spPr>
        </p:cxnSp>
        <p:cxnSp>
          <p:nvCxnSpPr>
            <p:cNvPr id="95" name="Google Shape;418;p20"/>
            <p:cNvCxnSpPr>
              <a:stCxn id="92" idx="3"/>
              <a:endCxn id="90" idx="2"/>
            </p:cNvCxnSpPr>
            <p:nvPr/>
          </p:nvCxnSpPr>
          <p:spPr>
            <a:xfrm>
              <a:off x="1963228" y="1908246"/>
              <a:ext cx="245100" cy="0"/>
            </a:xfrm>
            <a:prstGeom prst="straightConnector1">
              <a:avLst/>
            </a:prstGeom>
            <a:noFill/>
            <a:ln w="19050" cap="flat" cmpd="sng">
              <a:solidFill>
                <a:srgbClr val="000000"/>
              </a:solidFill>
              <a:prstDash val="solid"/>
              <a:round/>
              <a:headEnd type="none" w="med" len="med"/>
              <a:tailEnd type="triangle" w="med" len="med"/>
            </a:ln>
          </p:spPr>
        </p:cxnSp>
        <p:sp>
          <p:nvSpPr>
            <p:cNvPr id="96" name="Google Shape;419;p20"/>
            <p:cNvSpPr/>
            <p:nvPr/>
          </p:nvSpPr>
          <p:spPr>
            <a:xfrm>
              <a:off x="3214763" y="1404096"/>
              <a:ext cx="410100" cy="1008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cxnSp>
          <p:nvCxnSpPr>
            <p:cNvPr id="97" name="Google Shape;420;p20"/>
            <p:cNvCxnSpPr>
              <a:stCxn id="90" idx="6"/>
              <a:endCxn id="96" idx="1"/>
            </p:cNvCxnSpPr>
            <p:nvPr/>
          </p:nvCxnSpPr>
          <p:spPr>
            <a:xfrm>
              <a:off x="2618304" y="1908320"/>
              <a:ext cx="596400" cy="0"/>
            </a:xfrm>
            <a:prstGeom prst="straightConnector1">
              <a:avLst/>
            </a:prstGeom>
            <a:noFill/>
            <a:ln w="19050" cap="flat" cmpd="sng">
              <a:solidFill>
                <a:srgbClr val="000000"/>
              </a:solidFill>
              <a:prstDash val="solid"/>
              <a:round/>
              <a:headEnd type="none" w="med" len="med"/>
              <a:tailEnd type="none" w="med" len="med"/>
            </a:ln>
          </p:spPr>
        </p:cxnSp>
        <p:sp>
          <p:nvSpPr>
            <p:cNvPr id="98" name="Google Shape;421;p20"/>
            <p:cNvSpPr/>
            <p:nvPr/>
          </p:nvSpPr>
          <p:spPr>
            <a:xfrm>
              <a:off x="3870065" y="1699353"/>
              <a:ext cx="410100" cy="410100"/>
            </a:xfrm>
            <a:prstGeom prst="ellipse">
              <a:avLst/>
            </a:prstGeom>
            <a:solidFill>
              <a:srgbClr val="FFD966"/>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cxnSp>
          <p:nvCxnSpPr>
            <p:cNvPr id="99" name="Google Shape;422;p20"/>
            <p:cNvCxnSpPr>
              <a:stCxn id="96" idx="3"/>
              <a:endCxn id="98" idx="2"/>
            </p:cNvCxnSpPr>
            <p:nvPr/>
          </p:nvCxnSpPr>
          <p:spPr>
            <a:xfrm rot="10800000" flipH="1">
              <a:off x="3624863" y="1904346"/>
              <a:ext cx="245100" cy="3900"/>
            </a:xfrm>
            <a:prstGeom prst="straightConnector1">
              <a:avLst/>
            </a:prstGeom>
            <a:noFill/>
            <a:ln w="19050" cap="flat" cmpd="sng">
              <a:solidFill>
                <a:srgbClr val="000000"/>
              </a:solidFill>
              <a:prstDash val="solid"/>
              <a:round/>
              <a:headEnd type="none" w="med" len="med"/>
              <a:tailEnd type="triangle" w="med" len="med"/>
            </a:ln>
          </p:spPr>
        </p:cxnSp>
        <p:sp>
          <p:nvSpPr>
            <p:cNvPr id="100" name="Google Shape;423;p20"/>
            <p:cNvSpPr/>
            <p:nvPr/>
          </p:nvSpPr>
          <p:spPr>
            <a:xfrm>
              <a:off x="4847945" y="1396322"/>
              <a:ext cx="410100" cy="1008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sp>
          <p:nvSpPr>
            <p:cNvPr id="101" name="Google Shape;424;p20"/>
            <p:cNvSpPr/>
            <p:nvPr/>
          </p:nvSpPr>
          <p:spPr>
            <a:xfrm>
              <a:off x="5514509" y="1703270"/>
              <a:ext cx="410100" cy="410100"/>
            </a:xfrm>
            <a:prstGeom prst="ellipse">
              <a:avLst/>
            </a:prstGeom>
            <a:solidFill>
              <a:srgbClr val="FFD966"/>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sp>
          <p:nvSpPr>
            <p:cNvPr id="102" name="Google Shape;425;p20"/>
            <p:cNvSpPr/>
            <p:nvPr/>
          </p:nvSpPr>
          <p:spPr>
            <a:xfrm>
              <a:off x="6333148" y="1404096"/>
              <a:ext cx="410100" cy="1008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sp>
          <p:nvSpPr>
            <p:cNvPr id="103" name="Google Shape;426;p20"/>
            <p:cNvSpPr/>
            <p:nvPr/>
          </p:nvSpPr>
          <p:spPr>
            <a:xfrm>
              <a:off x="7001935" y="1696893"/>
              <a:ext cx="410100" cy="410100"/>
            </a:xfrm>
            <a:prstGeom prst="ellipse">
              <a:avLst/>
            </a:prstGeom>
            <a:solidFill>
              <a:srgbClr val="FFD966"/>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cxnSp>
          <p:nvCxnSpPr>
            <p:cNvPr id="104" name="Google Shape;427;p20"/>
            <p:cNvCxnSpPr>
              <a:stCxn id="98" idx="6"/>
              <a:endCxn id="100" idx="1"/>
            </p:cNvCxnSpPr>
            <p:nvPr/>
          </p:nvCxnSpPr>
          <p:spPr>
            <a:xfrm rot="10800000" flipH="1">
              <a:off x="4280165" y="1900503"/>
              <a:ext cx="567900" cy="3900"/>
            </a:xfrm>
            <a:prstGeom prst="straightConnector1">
              <a:avLst/>
            </a:prstGeom>
            <a:noFill/>
            <a:ln w="19050" cap="flat" cmpd="sng">
              <a:solidFill>
                <a:srgbClr val="000000"/>
              </a:solidFill>
              <a:prstDash val="solid"/>
              <a:round/>
              <a:headEnd type="none" w="med" len="med"/>
              <a:tailEnd type="none" w="med" len="med"/>
            </a:ln>
          </p:spPr>
        </p:cxnSp>
        <p:cxnSp>
          <p:nvCxnSpPr>
            <p:cNvPr id="105" name="Google Shape;428;p20"/>
            <p:cNvCxnSpPr>
              <a:stCxn id="100" idx="3"/>
              <a:endCxn id="101" idx="2"/>
            </p:cNvCxnSpPr>
            <p:nvPr/>
          </p:nvCxnSpPr>
          <p:spPr>
            <a:xfrm>
              <a:off x="5258045" y="1900472"/>
              <a:ext cx="256500" cy="7800"/>
            </a:xfrm>
            <a:prstGeom prst="straightConnector1">
              <a:avLst/>
            </a:prstGeom>
            <a:noFill/>
            <a:ln w="19050" cap="flat" cmpd="sng">
              <a:solidFill>
                <a:srgbClr val="000000"/>
              </a:solidFill>
              <a:prstDash val="solid"/>
              <a:round/>
              <a:headEnd type="none" w="med" len="med"/>
              <a:tailEnd type="triangle" w="med" len="med"/>
            </a:ln>
          </p:spPr>
        </p:cxnSp>
        <p:cxnSp>
          <p:nvCxnSpPr>
            <p:cNvPr id="106" name="Google Shape;429;p20"/>
            <p:cNvCxnSpPr>
              <a:stCxn id="102" idx="3"/>
              <a:endCxn id="103" idx="2"/>
            </p:cNvCxnSpPr>
            <p:nvPr/>
          </p:nvCxnSpPr>
          <p:spPr>
            <a:xfrm rot="10800000" flipH="1">
              <a:off x="6743248" y="1901946"/>
              <a:ext cx="258600" cy="6300"/>
            </a:xfrm>
            <a:prstGeom prst="straightConnector1">
              <a:avLst/>
            </a:prstGeom>
            <a:noFill/>
            <a:ln w="19050" cap="flat" cmpd="sng">
              <a:solidFill>
                <a:srgbClr val="000000"/>
              </a:solidFill>
              <a:prstDash val="solid"/>
              <a:round/>
              <a:headEnd type="none" w="med" len="med"/>
              <a:tailEnd type="triangle" w="med" len="med"/>
            </a:ln>
          </p:spPr>
        </p:cxnSp>
        <p:cxnSp>
          <p:nvCxnSpPr>
            <p:cNvPr id="107" name="Google Shape;430;p20"/>
            <p:cNvCxnSpPr>
              <a:stCxn id="101" idx="6"/>
              <a:endCxn id="102" idx="1"/>
            </p:cNvCxnSpPr>
            <p:nvPr/>
          </p:nvCxnSpPr>
          <p:spPr>
            <a:xfrm>
              <a:off x="5924609" y="1908320"/>
              <a:ext cx="408600" cy="0"/>
            </a:xfrm>
            <a:prstGeom prst="straightConnector1">
              <a:avLst/>
            </a:prstGeom>
            <a:noFill/>
            <a:ln w="19050" cap="flat" cmpd="sng">
              <a:solidFill>
                <a:srgbClr val="000000"/>
              </a:solidFill>
              <a:prstDash val="solid"/>
              <a:round/>
              <a:headEnd type="none" w="med" len="med"/>
              <a:tailEnd type="none" w="med" len="med"/>
            </a:ln>
          </p:spPr>
        </p:cxnSp>
        <p:grpSp>
          <p:nvGrpSpPr>
            <p:cNvPr id="108" name="Google Shape;431;p20"/>
            <p:cNvGrpSpPr/>
            <p:nvPr/>
          </p:nvGrpSpPr>
          <p:grpSpPr>
            <a:xfrm>
              <a:off x="3892977" y="1698208"/>
              <a:ext cx="547094" cy="509906"/>
              <a:chOff x="2460550" y="2854600"/>
              <a:chExt cx="450394" cy="419780"/>
            </a:xfrm>
          </p:grpSpPr>
          <p:sp>
            <p:nvSpPr>
              <p:cNvPr id="161" name="Google Shape;432;p20"/>
              <p:cNvSpPr txBox="1"/>
              <p:nvPr/>
            </p:nvSpPr>
            <p:spPr>
              <a:xfrm>
                <a:off x="2460550" y="2854600"/>
                <a:ext cx="262800" cy="329293"/>
              </a:xfrm>
              <a:prstGeom prst="rect">
                <a:avLst/>
              </a:prstGeom>
              <a:noFill/>
              <a:ln>
                <a:noFill/>
              </a:ln>
            </p:spPr>
            <p:txBody>
              <a:bodyPr spcFirstLastPara="1" wrap="square" lIns="162533" tIns="162533" rIns="162533" bIns="162533" anchor="t" anchorCtr="0">
                <a:spAutoFit/>
              </a:bodyPr>
              <a:lstStyle/>
              <a:p>
                <a:r>
                  <a:rPr lang="en" sz="1600" b="1"/>
                  <a:t>k</a:t>
                </a:r>
                <a:endParaRPr sz="1600" b="1"/>
              </a:p>
            </p:txBody>
          </p:sp>
          <p:sp>
            <p:nvSpPr>
              <p:cNvPr id="162" name="Google Shape;433;p20"/>
              <p:cNvSpPr txBox="1"/>
              <p:nvPr/>
            </p:nvSpPr>
            <p:spPr>
              <a:xfrm>
                <a:off x="2573444" y="2945087"/>
                <a:ext cx="337500" cy="329293"/>
              </a:xfrm>
              <a:prstGeom prst="rect">
                <a:avLst/>
              </a:prstGeom>
              <a:noFill/>
              <a:ln>
                <a:noFill/>
              </a:ln>
            </p:spPr>
            <p:txBody>
              <a:bodyPr spcFirstLastPara="1" wrap="square" lIns="162533" tIns="162533" rIns="162533" bIns="162533" anchor="t" anchorCtr="0">
                <a:spAutoFit/>
              </a:bodyPr>
              <a:lstStyle/>
              <a:p>
                <a:r>
                  <a:rPr lang="en" sz="1600" b="1"/>
                  <a:t>2</a:t>
                </a:r>
                <a:endParaRPr sz="1600" b="1"/>
              </a:p>
            </p:txBody>
          </p:sp>
        </p:grpSp>
        <p:grpSp>
          <p:nvGrpSpPr>
            <p:cNvPr id="109" name="Google Shape;434;p20"/>
            <p:cNvGrpSpPr/>
            <p:nvPr/>
          </p:nvGrpSpPr>
          <p:grpSpPr>
            <a:xfrm>
              <a:off x="5533553" y="1680138"/>
              <a:ext cx="550374" cy="506657"/>
              <a:chOff x="2460550" y="2854600"/>
              <a:chExt cx="453094" cy="417104"/>
            </a:xfrm>
          </p:grpSpPr>
          <p:sp>
            <p:nvSpPr>
              <p:cNvPr id="159" name="Google Shape;435;p20"/>
              <p:cNvSpPr txBox="1"/>
              <p:nvPr/>
            </p:nvSpPr>
            <p:spPr>
              <a:xfrm>
                <a:off x="2460550" y="2854600"/>
                <a:ext cx="262800" cy="329292"/>
              </a:xfrm>
              <a:prstGeom prst="rect">
                <a:avLst/>
              </a:prstGeom>
              <a:noFill/>
              <a:ln>
                <a:noFill/>
              </a:ln>
            </p:spPr>
            <p:txBody>
              <a:bodyPr spcFirstLastPara="1" wrap="square" lIns="162533" tIns="162533" rIns="162533" bIns="162533" anchor="t" anchorCtr="0">
                <a:spAutoFit/>
              </a:bodyPr>
              <a:lstStyle/>
              <a:p>
                <a:r>
                  <a:rPr lang="en" sz="1600" b="1"/>
                  <a:t>k</a:t>
                </a:r>
                <a:endParaRPr sz="1600" b="1"/>
              </a:p>
            </p:txBody>
          </p:sp>
          <p:sp>
            <p:nvSpPr>
              <p:cNvPr id="160" name="Google Shape;436;p20"/>
              <p:cNvSpPr txBox="1"/>
              <p:nvPr/>
            </p:nvSpPr>
            <p:spPr>
              <a:xfrm>
                <a:off x="2576144" y="2942412"/>
                <a:ext cx="337500" cy="329292"/>
              </a:xfrm>
              <a:prstGeom prst="rect">
                <a:avLst/>
              </a:prstGeom>
              <a:noFill/>
              <a:ln>
                <a:noFill/>
              </a:ln>
            </p:spPr>
            <p:txBody>
              <a:bodyPr spcFirstLastPara="1" wrap="square" lIns="162533" tIns="162533" rIns="162533" bIns="162533" anchor="t" anchorCtr="0">
                <a:spAutoFit/>
              </a:bodyPr>
              <a:lstStyle/>
              <a:p>
                <a:r>
                  <a:rPr lang="en" sz="1600" b="1"/>
                  <a:t>3</a:t>
                </a:r>
                <a:endParaRPr sz="1600" b="1"/>
              </a:p>
            </p:txBody>
          </p:sp>
        </p:grpSp>
        <p:grpSp>
          <p:nvGrpSpPr>
            <p:cNvPr id="110" name="Google Shape;437;p20"/>
            <p:cNvGrpSpPr/>
            <p:nvPr/>
          </p:nvGrpSpPr>
          <p:grpSpPr>
            <a:xfrm>
              <a:off x="7025765" y="1683570"/>
              <a:ext cx="547094" cy="509906"/>
              <a:chOff x="2460550" y="2854600"/>
              <a:chExt cx="450394" cy="419780"/>
            </a:xfrm>
          </p:grpSpPr>
          <p:sp>
            <p:nvSpPr>
              <p:cNvPr id="157" name="Google Shape;438;p20"/>
              <p:cNvSpPr txBox="1"/>
              <p:nvPr/>
            </p:nvSpPr>
            <p:spPr>
              <a:xfrm>
                <a:off x="2460550" y="2854600"/>
                <a:ext cx="262800" cy="329293"/>
              </a:xfrm>
              <a:prstGeom prst="rect">
                <a:avLst/>
              </a:prstGeom>
              <a:noFill/>
              <a:ln>
                <a:noFill/>
              </a:ln>
            </p:spPr>
            <p:txBody>
              <a:bodyPr spcFirstLastPara="1" wrap="square" lIns="162533" tIns="162533" rIns="162533" bIns="162533" anchor="t" anchorCtr="0">
                <a:spAutoFit/>
              </a:bodyPr>
              <a:lstStyle/>
              <a:p>
                <a:r>
                  <a:rPr lang="en" sz="1600" b="1"/>
                  <a:t>k</a:t>
                </a:r>
                <a:endParaRPr sz="1600" b="1"/>
              </a:p>
            </p:txBody>
          </p:sp>
          <p:sp>
            <p:nvSpPr>
              <p:cNvPr id="158" name="Google Shape;439;p20"/>
              <p:cNvSpPr txBox="1"/>
              <p:nvPr/>
            </p:nvSpPr>
            <p:spPr>
              <a:xfrm>
                <a:off x="2573444" y="2945087"/>
                <a:ext cx="337500" cy="329293"/>
              </a:xfrm>
              <a:prstGeom prst="rect">
                <a:avLst/>
              </a:prstGeom>
              <a:noFill/>
              <a:ln>
                <a:noFill/>
              </a:ln>
            </p:spPr>
            <p:txBody>
              <a:bodyPr spcFirstLastPara="1" wrap="square" lIns="162533" tIns="162533" rIns="162533" bIns="162533" anchor="t" anchorCtr="0">
                <a:spAutoFit/>
              </a:bodyPr>
              <a:lstStyle/>
              <a:p>
                <a:r>
                  <a:rPr lang="en" sz="1600" b="1"/>
                  <a:t>4</a:t>
                </a:r>
                <a:endParaRPr sz="1600" b="1"/>
              </a:p>
            </p:txBody>
          </p:sp>
        </p:grpSp>
        <p:sp>
          <p:nvSpPr>
            <p:cNvPr id="111" name="Google Shape;440;p20"/>
            <p:cNvSpPr/>
            <p:nvPr/>
          </p:nvSpPr>
          <p:spPr>
            <a:xfrm>
              <a:off x="7887740" y="2721210"/>
              <a:ext cx="634800" cy="634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pPr algn="ctr"/>
              <a:endParaRPr sz="1600" b="1"/>
            </a:p>
          </p:txBody>
        </p:sp>
        <p:grpSp>
          <p:nvGrpSpPr>
            <p:cNvPr id="112" name="Google Shape;441;p20"/>
            <p:cNvGrpSpPr/>
            <p:nvPr/>
          </p:nvGrpSpPr>
          <p:grpSpPr>
            <a:xfrm>
              <a:off x="7894316" y="2811844"/>
              <a:ext cx="666459" cy="476992"/>
              <a:chOff x="2616575" y="2408000"/>
              <a:chExt cx="548661" cy="392683"/>
            </a:xfrm>
          </p:grpSpPr>
          <p:sp>
            <p:nvSpPr>
              <p:cNvPr id="155" name="Google Shape;442;p20"/>
              <p:cNvSpPr txBox="1"/>
              <p:nvPr/>
            </p:nvSpPr>
            <p:spPr>
              <a:xfrm>
                <a:off x="2616575" y="2408000"/>
                <a:ext cx="262800" cy="329292"/>
              </a:xfrm>
              <a:prstGeom prst="rect">
                <a:avLst/>
              </a:prstGeom>
              <a:noFill/>
              <a:ln>
                <a:noFill/>
              </a:ln>
            </p:spPr>
            <p:txBody>
              <a:bodyPr spcFirstLastPara="1" wrap="square" lIns="162533" tIns="162533" rIns="162533" bIns="162533" anchor="t" anchorCtr="0">
                <a:spAutoFit/>
              </a:bodyPr>
              <a:lstStyle/>
              <a:p>
                <a:r>
                  <a:rPr lang="en" sz="1600" b="1"/>
                  <a:t>X</a:t>
                </a:r>
                <a:endParaRPr sz="1600" b="1"/>
              </a:p>
            </p:txBody>
          </p:sp>
          <p:sp>
            <p:nvSpPr>
              <p:cNvPr id="156" name="Google Shape;443;p20"/>
              <p:cNvSpPr txBox="1"/>
              <p:nvPr/>
            </p:nvSpPr>
            <p:spPr>
              <a:xfrm>
                <a:off x="2766836" y="2494950"/>
                <a:ext cx="398400" cy="305733"/>
              </a:xfrm>
              <a:prstGeom prst="rect">
                <a:avLst/>
              </a:prstGeom>
              <a:noFill/>
              <a:ln>
                <a:noFill/>
              </a:ln>
            </p:spPr>
            <p:txBody>
              <a:bodyPr spcFirstLastPara="1" wrap="square" lIns="162533" tIns="162533" rIns="162533" bIns="162533" anchor="t" anchorCtr="0">
                <a:spAutoFit/>
              </a:bodyPr>
              <a:lstStyle/>
              <a:p>
                <a:r>
                  <a:rPr lang="en" sz="1333" b="1" dirty="0"/>
                  <a:t>t+dt</a:t>
                </a:r>
                <a:endParaRPr sz="1333" b="1" dirty="0"/>
              </a:p>
            </p:txBody>
          </p:sp>
        </p:grpSp>
        <p:grpSp>
          <p:nvGrpSpPr>
            <p:cNvPr id="113" name="Google Shape;444;p20"/>
            <p:cNvGrpSpPr/>
            <p:nvPr/>
          </p:nvGrpSpPr>
          <p:grpSpPr>
            <a:xfrm>
              <a:off x="702630" y="1671782"/>
              <a:ext cx="666459" cy="505610"/>
              <a:chOff x="2616575" y="2408000"/>
              <a:chExt cx="548661" cy="416242"/>
            </a:xfrm>
          </p:grpSpPr>
          <p:sp>
            <p:nvSpPr>
              <p:cNvPr id="153" name="Google Shape;445;p20"/>
              <p:cNvSpPr txBox="1"/>
              <p:nvPr/>
            </p:nvSpPr>
            <p:spPr>
              <a:xfrm>
                <a:off x="2616575" y="2408000"/>
                <a:ext cx="262800" cy="329292"/>
              </a:xfrm>
              <a:prstGeom prst="rect">
                <a:avLst/>
              </a:prstGeom>
              <a:noFill/>
              <a:ln>
                <a:noFill/>
              </a:ln>
            </p:spPr>
            <p:txBody>
              <a:bodyPr spcFirstLastPara="1" wrap="square" lIns="162533" tIns="162533" rIns="162533" bIns="162533" anchor="t" anchorCtr="0">
                <a:spAutoFit/>
              </a:bodyPr>
              <a:lstStyle/>
              <a:p>
                <a:r>
                  <a:rPr lang="en" sz="1600" b="1"/>
                  <a:t>X</a:t>
                </a:r>
                <a:endParaRPr sz="1600" b="1"/>
              </a:p>
            </p:txBody>
          </p:sp>
          <p:sp>
            <p:nvSpPr>
              <p:cNvPr id="154" name="Google Shape;446;p20"/>
              <p:cNvSpPr txBox="1"/>
              <p:nvPr/>
            </p:nvSpPr>
            <p:spPr>
              <a:xfrm>
                <a:off x="2766836" y="2494950"/>
                <a:ext cx="398400" cy="329292"/>
              </a:xfrm>
              <a:prstGeom prst="rect">
                <a:avLst/>
              </a:prstGeom>
              <a:noFill/>
              <a:ln>
                <a:noFill/>
              </a:ln>
            </p:spPr>
            <p:txBody>
              <a:bodyPr spcFirstLastPara="1" wrap="square" lIns="162533" tIns="162533" rIns="162533" bIns="162533" anchor="t" anchorCtr="0">
                <a:spAutoFit/>
              </a:bodyPr>
              <a:lstStyle/>
              <a:p>
                <a:r>
                  <a:rPr lang="en" sz="1600" b="1"/>
                  <a:t>t</a:t>
                </a:r>
                <a:endParaRPr sz="1600" b="1"/>
              </a:p>
            </p:txBody>
          </p:sp>
        </p:grpSp>
        <p:cxnSp>
          <p:nvCxnSpPr>
            <p:cNvPr id="114" name="Google Shape;447;p20"/>
            <p:cNvCxnSpPr>
              <a:stCxn id="91" idx="0"/>
              <a:endCxn id="111" idx="0"/>
            </p:cNvCxnSpPr>
            <p:nvPr/>
          </p:nvCxnSpPr>
          <p:spPr>
            <a:xfrm rot="-5400000" flipH="1">
              <a:off x="3981333" y="-1502598"/>
              <a:ext cx="1143000" cy="7304400"/>
            </a:xfrm>
            <a:prstGeom prst="bentConnector3">
              <a:avLst>
                <a:gd name="adj1" fmla="val -36679"/>
              </a:avLst>
            </a:prstGeom>
            <a:noFill/>
            <a:ln w="19050" cap="flat" cmpd="sng">
              <a:solidFill>
                <a:srgbClr val="000000"/>
              </a:solidFill>
              <a:prstDash val="solid"/>
              <a:round/>
              <a:headEnd type="none" w="med" len="med"/>
              <a:tailEnd type="triangle" w="med" len="med"/>
            </a:ln>
          </p:spPr>
        </p:cxnSp>
        <p:grpSp>
          <p:nvGrpSpPr>
            <p:cNvPr id="115" name="Google Shape;448;p20"/>
            <p:cNvGrpSpPr/>
            <p:nvPr/>
          </p:nvGrpSpPr>
          <p:grpSpPr>
            <a:xfrm>
              <a:off x="7327960" y="2970539"/>
              <a:ext cx="555391" cy="399992"/>
              <a:chOff x="1479825" y="248602"/>
              <a:chExt cx="457225" cy="329293"/>
            </a:xfrm>
          </p:grpSpPr>
          <p:sp>
            <p:nvSpPr>
              <p:cNvPr id="151" name="Google Shape;449;p20"/>
              <p:cNvSpPr/>
              <p:nvPr/>
            </p:nvSpPr>
            <p:spPr>
              <a:xfrm>
                <a:off x="1479825" y="376525"/>
                <a:ext cx="46500" cy="465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sp>
            <p:nvSpPr>
              <p:cNvPr id="152" name="Google Shape;450;p20"/>
              <p:cNvSpPr txBox="1"/>
              <p:nvPr/>
            </p:nvSpPr>
            <p:spPr>
              <a:xfrm>
                <a:off x="1484650" y="248602"/>
                <a:ext cx="452400" cy="329293"/>
              </a:xfrm>
              <a:prstGeom prst="rect">
                <a:avLst/>
              </a:prstGeom>
              <a:noFill/>
              <a:ln>
                <a:noFill/>
              </a:ln>
            </p:spPr>
            <p:txBody>
              <a:bodyPr spcFirstLastPara="1" wrap="square" lIns="162533" tIns="162533" rIns="162533" bIns="162533" anchor="t" anchorCtr="0">
                <a:spAutoFit/>
              </a:bodyPr>
              <a:lstStyle/>
              <a:p>
                <a:r>
                  <a:rPr lang="en" sz="1600" b="1"/>
                  <a:t>dt/6</a:t>
                </a:r>
                <a:endParaRPr sz="1600" b="1"/>
              </a:p>
            </p:txBody>
          </p:sp>
        </p:grpSp>
        <p:cxnSp>
          <p:nvCxnSpPr>
            <p:cNvPr id="116" name="Google Shape;451;p20"/>
            <p:cNvCxnSpPr>
              <a:stCxn id="98" idx="4"/>
              <a:endCxn id="101" idx="4"/>
            </p:cNvCxnSpPr>
            <p:nvPr/>
          </p:nvCxnSpPr>
          <p:spPr>
            <a:xfrm rot="-5400000" flipH="1">
              <a:off x="4895315" y="1289253"/>
              <a:ext cx="3900" cy="1644300"/>
            </a:xfrm>
            <a:prstGeom prst="bentConnector3">
              <a:avLst>
                <a:gd name="adj1" fmla="val 11829605"/>
              </a:avLst>
            </a:prstGeom>
            <a:noFill/>
            <a:ln w="19050" cap="flat" cmpd="sng">
              <a:solidFill>
                <a:srgbClr val="000000"/>
              </a:solidFill>
              <a:prstDash val="solid"/>
              <a:round/>
              <a:headEnd type="none" w="med" len="med"/>
              <a:tailEnd type="none" w="med" len="med"/>
            </a:ln>
          </p:spPr>
        </p:cxnSp>
        <p:grpSp>
          <p:nvGrpSpPr>
            <p:cNvPr id="117" name="Google Shape;452;p20"/>
            <p:cNvGrpSpPr/>
            <p:nvPr/>
          </p:nvGrpSpPr>
          <p:grpSpPr>
            <a:xfrm>
              <a:off x="4976816" y="2625075"/>
              <a:ext cx="549530" cy="399992"/>
              <a:chOff x="1479825" y="257831"/>
              <a:chExt cx="452400" cy="329293"/>
            </a:xfrm>
          </p:grpSpPr>
          <p:sp>
            <p:nvSpPr>
              <p:cNvPr id="149" name="Google Shape;453;p20"/>
              <p:cNvSpPr/>
              <p:nvPr/>
            </p:nvSpPr>
            <p:spPr>
              <a:xfrm>
                <a:off x="1479825" y="376525"/>
                <a:ext cx="46500" cy="465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sp>
            <p:nvSpPr>
              <p:cNvPr id="150" name="Google Shape;454;p20"/>
              <p:cNvSpPr txBox="1"/>
              <p:nvPr/>
            </p:nvSpPr>
            <p:spPr>
              <a:xfrm>
                <a:off x="1479825" y="257831"/>
                <a:ext cx="452400" cy="329293"/>
              </a:xfrm>
              <a:prstGeom prst="rect">
                <a:avLst/>
              </a:prstGeom>
              <a:noFill/>
              <a:ln>
                <a:noFill/>
              </a:ln>
            </p:spPr>
            <p:txBody>
              <a:bodyPr spcFirstLastPara="1" wrap="square" lIns="162533" tIns="162533" rIns="162533" bIns="162533" anchor="t" anchorCtr="0">
                <a:spAutoFit/>
              </a:bodyPr>
              <a:lstStyle/>
              <a:p>
                <a:r>
                  <a:rPr lang="en" sz="1600" b="1"/>
                  <a:t>2</a:t>
                </a:r>
                <a:endParaRPr sz="1600" b="1"/>
              </a:p>
            </p:txBody>
          </p:sp>
        </p:grpSp>
        <p:cxnSp>
          <p:nvCxnSpPr>
            <p:cNvPr id="118" name="Google Shape;455;p20"/>
            <p:cNvCxnSpPr>
              <a:stCxn id="103" idx="4"/>
            </p:cNvCxnSpPr>
            <p:nvPr/>
          </p:nvCxnSpPr>
          <p:spPr>
            <a:xfrm>
              <a:off x="7206985" y="2106993"/>
              <a:ext cx="1500" cy="912300"/>
            </a:xfrm>
            <a:prstGeom prst="straightConnector1">
              <a:avLst/>
            </a:prstGeom>
            <a:noFill/>
            <a:ln w="19050" cap="flat" cmpd="sng">
              <a:solidFill>
                <a:srgbClr val="000000"/>
              </a:solidFill>
              <a:prstDash val="solid"/>
              <a:round/>
              <a:headEnd type="none" w="med" len="med"/>
              <a:tailEnd type="triangle" w="med" len="med"/>
            </a:ln>
          </p:spPr>
        </p:cxnSp>
        <p:grpSp>
          <p:nvGrpSpPr>
            <p:cNvPr id="119" name="Google Shape;456;p20"/>
            <p:cNvGrpSpPr/>
            <p:nvPr/>
          </p:nvGrpSpPr>
          <p:grpSpPr>
            <a:xfrm>
              <a:off x="2692725" y="1627012"/>
              <a:ext cx="583115" cy="399992"/>
              <a:chOff x="1479825" y="241225"/>
              <a:chExt cx="480048" cy="329293"/>
            </a:xfrm>
          </p:grpSpPr>
          <p:sp>
            <p:nvSpPr>
              <p:cNvPr id="147" name="Google Shape;457;p20"/>
              <p:cNvSpPr/>
              <p:nvPr/>
            </p:nvSpPr>
            <p:spPr>
              <a:xfrm>
                <a:off x="1479825" y="376525"/>
                <a:ext cx="46500" cy="465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sp>
            <p:nvSpPr>
              <p:cNvPr id="148" name="Google Shape;458;p20"/>
              <p:cNvSpPr txBox="1"/>
              <p:nvPr/>
            </p:nvSpPr>
            <p:spPr>
              <a:xfrm>
                <a:off x="1502673" y="241225"/>
                <a:ext cx="457200" cy="329293"/>
              </a:xfrm>
              <a:prstGeom prst="rect">
                <a:avLst/>
              </a:prstGeom>
              <a:noFill/>
              <a:ln>
                <a:noFill/>
              </a:ln>
            </p:spPr>
            <p:txBody>
              <a:bodyPr spcFirstLastPara="1" wrap="square" lIns="162533" tIns="162533" rIns="162533" bIns="162533" anchor="t" anchorCtr="0">
                <a:spAutoFit/>
              </a:bodyPr>
              <a:lstStyle/>
              <a:p>
                <a:r>
                  <a:rPr lang="en" sz="1600" b="1"/>
                  <a:t>dt/2</a:t>
                </a:r>
                <a:endParaRPr sz="1600" b="1"/>
              </a:p>
            </p:txBody>
          </p:sp>
        </p:grpSp>
        <p:grpSp>
          <p:nvGrpSpPr>
            <p:cNvPr id="120" name="Google Shape;459;p20"/>
            <p:cNvGrpSpPr/>
            <p:nvPr/>
          </p:nvGrpSpPr>
          <p:grpSpPr>
            <a:xfrm>
              <a:off x="5972829" y="1634445"/>
              <a:ext cx="600616" cy="399992"/>
              <a:chOff x="1479825" y="247795"/>
              <a:chExt cx="494456" cy="329293"/>
            </a:xfrm>
          </p:grpSpPr>
          <p:sp>
            <p:nvSpPr>
              <p:cNvPr id="145" name="Google Shape;460;p20"/>
              <p:cNvSpPr/>
              <p:nvPr/>
            </p:nvSpPr>
            <p:spPr>
              <a:xfrm>
                <a:off x="1479825" y="376525"/>
                <a:ext cx="46500" cy="465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sp>
            <p:nvSpPr>
              <p:cNvPr id="146" name="Google Shape;461;p20"/>
              <p:cNvSpPr txBox="1"/>
              <p:nvPr/>
            </p:nvSpPr>
            <p:spPr>
              <a:xfrm>
                <a:off x="1517081" y="247795"/>
                <a:ext cx="457200" cy="329293"/>
              </a:xfrm>
              <a:prstGeom prst="rect">
                <a:avLst/>
              </a:prstGeom>
              <a:noFill/>
              <a:ln>
                <a:noFill/>
              </a:ln>
            </p:spPr>
            <p:txBody>
              <a:bodyPr spcFirstLastPara="1" wrap="square" lIns="162533" tIns="162533" rIns="162533" bIns="162533" anchor="t" anchorCtr="0">
                <a:spAutoFit/>
              </a:bodyPr>
              <a:lstStyle/>
              <a:p>
                <a:r>
                  <a:rPr lang="en" sz="1600" b="1"/>
                  <a:t>dt</a:t>
                </a:r>
                <a:endParaRPr sz="1600" b="1"/>
              </a:p>
            </p:txBody>
          </p:sp>
        </p:grpSp>
        <p:cxnSp>
          <p:nvCxnSpPr>
            <p:cNvPr id="121" name="Google Shape;462;p20"/>
            <p:cNvCxnSpPr>
              <a:stCxn id="91" idx="0"/>
              <a:endCxn id="90" idx="0"/>
            </p:cNvCxnSpPr>
            <p:nvPr/>
          </p:nvCxnSpPr>
          <p:spPr>
            <a:xfrm rot="-5400000" flipH="1">
              <a:off x="1594383" y="884352"/>
              <a:ext cx="125100" cy="1512600"/>
            </a:xfrm>
            <a:prstGeom prst="bentConnector3">
              <a:avLst>
                <a:gd name="adj1" fmla="val -335128"/>
              </a:avLst>
            </a:prstGeom>
            <a:noFill/>
            <a:ln w="19050" cap="flat" cmpd="sng">
              <a:solidFill>
                <a:srgbClr val="000000"/>
              </a:solidFill>
              <a:prstDash val="solid"/>
              <a:round/>
              <a:headEnd type="none" w="med" len="med"/>
              <a:tailEnd type="triangle" w="med" len="med"/>
            </a:ln>
          </p:spPr>
        </p:cxnSp>
        <p:cxnSp>
          <p:nvCxnSpPr>
            <p:cNvPr id="122" name="Google Shape;463;p20"/>
            <p:cNvCxnSpPr>
              <a:stCxn id="91" idx="0"/>
              <a:endCxn id="98" idx="0"/>
            </p:cNvCxnSpPr>
            <p:nvPr/>
          </p:nvCxnSpPr>
          <p:spPr>
            <a:xfrm rot="-5400000" flipH="1">
              <a:off x="2427333" y="51402"/>
              <a:ext cx="121200" cy="3174600"/>
            </a:xfrm>
            <a:prstGeom prst="bentConnector3">
              <a:avLst>
                <a:gd name="adj1" fmla="val -345911"/>
              </a:avLst>
            </a:prstGeom>
            <a:noFill/>
            <a:ln w="19050" cap="flat" cmpd="sng">
              <a:solidFill>
                <a:srgbClr val="000000"/>
              </a:solidFill>
              <a:prstDash val="solid"/>
              <a:round/>
              <a:headEnd type="none" w="med" len="med"/>
              <a:tailEnd type="triangle" w="med" len="med"/>
            </a:ln>
          </p:spPr>
        </p:cxnSp>
        <p:cxnSp>
          <p:nvCxnSpPr>
            <p:cNvPr id="123" name="Google Shape;464;p20"/>
            <p:cNvCxnSpPr>
              <a:stCxn id="91" idx="0"/>
              <a:endCxn id="101" idx="0"/>
            </p:cNvCxnSpPr>
            <p:nvPr/>
          </p:nvCxnSpPr>
          <p:spPr>
            <a:xfrm rot="-5400000" flipH="1">
              <a:off x="3247533" y="-768798"/>
              <a:ext cx="125100" cy="4818900"/>
            </a:xfrm>
            <a:prstGeom prst="bentConnector3">
              <a:avLst>
                <a:gd name="adj1" fmla="val -335128"/>
              </a:avLst>
            </a:prstGeom>
            <a:noFill/>
            <a:ln w="19050" cap="flat" cmpd="sng">
              <a:solidFill>
                <a:srgbClr val="000000"/>
              </a:solidFill>
              <a:prstDash val="solid"/>
              <a:round/>
              <a:headEnd type="none" w="med" len="med"/>
              <a:tailEnd type="triangle" w="med" len="med"/>
            </a:ln>
          </p:spPr>
        </p:cxnSp>
        <p:cxnSp>
          <p:nvCxnSpPr>
            <p:cNvPr id="124" name="Google Shape;465;p20"/>
            <p:cNvCxnSpPr/>
            <p:nvPr/>
          </p:nvCxnSpPr>
          <p:spPr>
            <a:xfrm>
              <a:off x="4897018" y="2570795"/>
              <a:ext cx="14100" cy="459600"/>
            </a:xfrm>
            <a:prstGeom prst="straightConnector1">
              <a:avLst/>
            </a:prstGeom>
            <a:noFill/>
            <a:ln w="19050" cap="flat" cmpd="sng">
              <a:solidFill>
                <a:srgbClr val="000000"/>
              </a:solidFill>
              <a:prstDash val="solid"/>
              <a:round/>
              <a:headEnd type="none" w="med" len="med"/>
              <a:tailEnd type="triangle" w="med" len="med"/>
            </a:ln>
          </p:spPr>
        </p:cxnSp>
        <p:grpSp>
          <p:nvGrpSpPr>
            <p:cNvPr id="125" name="Google Shape;466;p20"/>
            <p:cNvGrpSpPr/>
            <p:nvPr/>
          </p:nvGrpSpPr>
          <p:grpSpPr>
            <a:xfrm>
              <a:off x="1552755" y="1627132"/>
              <a:ext cx="435681" cy="592892"/>
              <a:chOff x="1815991" y="236607"/>
              <a:chExt cx="358674" cy="488097"/>
            </a:xfrm>
          </p:grpSpPr>
          <p:sp>
            <p:nvSpPr>
              <p:cNvPr id="142" name="Google Shape;467;p20"/>
              <p:cNvSpPr txBox="1"/>
              <p:nvPr/>
            </p:nvSpPr>
            <p:spPr>
              <a:xfrm>
                <a:off x="1815991" y="236607"/>
                <a:ext cx="336300" cy="329292"/>
              </a:xfrm>
              <a:prstGeom prst="rect">
                <a:avLst/>
              </a:prstGeom>
              <a:noFill/>
              <a:ln>
                <a:noFill/>
              </a:ln>
            </p:spPr>
            <p:txBody>
              <a:bodyPr spcFirstLastPara="1" wrap="square" lIns="162533" tIns="162533" rIns="162533" bIns="162533" anchor="t" anchorCtr="0">
                <a:spAutoFit/>
              </a:bodyPr>
              <a:lstStyle/>
              <a:p>
                <a:r>
                  <a:rPr lang="en" sz="1600" b="1">
                    <a:solidFill>
                      <a:srgbClr val="999999"/>
                    </a:solidFill>
                  </a:rPr>
                  <a:t>dX</a:t>
                </a:r>
                <a:endParaRPr sz="1600" b="1">
                  <a:solidFill>
                    <a:srgbClr val="999999"/>
                  </a:solidFill>
                </a:endParaRPr>
              </a:p>
            </p:txBody>
          </p:sp>
          <p:sp>
            <p:nvSpPr>
              <p:cNvPr id="143" name="Google Shape;468;p20"/>
              <p:cNvSpPr txBox="1"/>
              <p:nvPr/>
            </p:nvSpPr>
            <p:spPr>
              <a:xfrm>
                <a:off x="1838365" y="395412"/>
                <a:ext cx="336300" cy="329292"/>
              </a:xfrm>
              <a:prstGeom prst="rect">
                <a:avLst/>
              </a:prstGeom>
              <a:noFill/>
              <a:ln>
                <a:noFill/>
              </a:ln>
            </p:spPr>
            <p:txBody>
              <a:bodyPr spcFirstLastPara="1" wrap="square" lIns="162533" tIns="162533" rIns="162533" bIns="162533" anchor="t" anchorCtr="0">
                <a:spAutoFit/>
              </a:bodyPr>
              <a:lstStyle/>
              <a:p>
                <a:r>
                  <a:rPr lang="en" sz="1600" b="1">
                    <a:solidFill>
                      <a:srgbClr val="999999"/>
                    </a:solidFill>
                  </a:rPr>
                  <a:t>dt</a:t>
                </a:r>
                <a:endParaRPr sz="1600" b="1">
                  <a:solidFill>
                    <a:srgbClr val="999999"/>
                  </a:solidFill>
                </a:endParaRPr>
              </a:p>
            </p:txBody>
          </p:sp>
          <p:cxnSp>
            <p:nvCxnSpPr>
              <p:cNvPr id="144" name="Google Shape;469;p20"/>
              <p:cNvCxnSpPr/>
              <p:nvPr/>
            </p:nvCxnSpPr>
            <p:spPr>
              <a:xfrm>
                <a:off x="1878326" y="471075"/>
                <a:ext cx="210900" cy="0"/>
              </a:xfrm>
              <a:prstGeom prst="straightConnector1">
                <a:avLst/>
              </a:prstGeom>
              <a:noFill/>
              <a:ln w="19050" cap="flat" cmpd="sng">
                <a:solidFill>
                  <a:srgbClr val="999999"/>
                </a:solidFill>
                <a:prstDash val="solid"/>
                <a:round/>
                <a:headEnd type="none" w="med" len="med"/>
                <a:tailEnd type="none" w="med" len="med"/>
              </a:ln>
            </p:spPr>
          </p:cxnSp>
        </p:grpSp>
        <p:grpSp>
          <p:nvGrpSpPr>
            <p:cNvPr id="126" name="Google Shape;470;p20"/>
            <p:cNvGrpSpPr/>
            <p:nvPr/>
          </p:nvGrpSpPr>
          <p:grpSpPr>
            <a:xfrm>
              <a:off x="4348875" y="1640134"/>
              <a:ext cx="583115" cy="399992"/>
              <a:chOff x="1479825" y="241225"/>
              <a:chExt cx="480048" cy="329293"/>
            </a:xfrm>
          </p:grpSpPr>
          <p:sp>
            <p:nvSpPr>
              <p:cNvPr id="140" name="Google Shape;471;p20"/>
              <p:cNvSpPr/>
              <p:nvPr/>
            </p:nvSpPr>
            <p:spPr>
              <a:xfrm>
                <a:off x="1479825" y="376525"/>
                <a:ext cx="46500" cy="465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62533" tIns="162533" rIns="162533" bIns="162533" anchor="ctr" anchorCtr="0">
                <a:noAutofit/>
              </a:bodyPr>
              <a:lstStyle/>
              <a:p>
                <a:endParaRPr sz="1600"/>
              </a:p>
            </p:txBody>
          </p:sp>
          <p:sp>
            <p:nvSpPr>
              <p:cNvPr id="141" name="Google Shape;472;p20"/>
              <p:cNvSpPr txBox="1"/>
              <p:nvPr/>
            </p:nvSpPr>
            <p:spPr>
              <a:xfrm>
                <a:off x="1502673" y="241225"/>
                <a:ext cx="457200" cy="329293"/>
              </a:xfrm>
              <a:prstGeom prst="rect">
                <a:avLst/>
              </a:prstGeom>
              <a:noFill/>
              <a:ln>
                <a:noFill/>
              </a:ln>
            </p:spPr>
            <p:txBody>
              <a:bodyPr spcFirstLastPara="1" wrap="square" lIns="162533" tIns="162533" rIns="162533" bIns="162533" anchor="t" anchorCtr="0">
                <a:spAutoFit/>
              </a:bodyPr>
              <a:lstStyle/>
              <a:p>
                <a:r>
                  <a:rPr lang="en" sz="1600" b="1"/>
                  <a:t>dt/2</a:t>
                </a:r>
                <a:endParaRPr sz="1600" b="1"/>
              </a:p>
            </p:txBody>
          </p:sp>
        </p:grpSp>
        <p:cxnSp>
          <p:nvCxnSpPr>
            <p:cNvPr id="127" name="Google Shape;473;p20"/>
            <p:cNvCxnSpPr>
              <a:stCxn id="90" idx="4"/>
              <a:endCxn id="111" idx="2"/>
            </p:cNvCxnSpPr>
            <p:nvPr/>
          </p:nvCxnSpPr>
          <p:spPr>
            <a:xfrm rot="-5400000" flipH="1">
              <a:off x="4687854" y="-161230"/>
              <a:ext cx="925200" cy="5474400"/>
            </a:xfrm>
            <a:prstGeom prst="bentConnector2">
              <a:avLst/>
            </a:prstGeom>
            <a:noFill/>
            <a:ln w="19050" cap="flat" cmpd="sng">
              <a:solidFill>
                <a:srgbClr val="000000"/>
              </a:solidFill>
              <a:prstDash val="solid"/>
              <a:round/>
              <a:headEnd type="none" w="med" len="med"/>
              <a:tailEnd type="triangle" w="med" len="med"/>
            </a:ln>
          </p:spPr>
        </p:cxnSp>
        <p:grpSp>
          <p:nvGrpSpPr>
            <p:cNvPr id="128" name="Google Shape;474;p20"/>
            <p:cNvGrpSpPr/>
            <p:nvPr/>
          </p:nvGrpSpPr>
          <p:grpSpPr>
            <a:xfrm>
              <a:off x="3221786" y="1633582"/>
              <a:ext cx="435681" cy="592892"/>
              <a:chOff x="1815991" y="236607"/>
              <a:chExt cx="358674" cy="488097"/>
            </a:xfrm>
          </p:grpSpPr>
          <p:sp>
            <p:nvSpPr>
              <p:cNvPr id="137" name="Google Shape;475;p20"/>
              <p:cNvSpPr txBox="1"/>
              <p:nvPr/>
            </p:nvSpPr>
            <p:spPr>
              <a:xfrm>
                <a:off x="1815991" y="236607"/>
                <a:ext cx="336300" cy="329292"/>
              </a:xfrm>
              <a:prstGeom prst="rect">
                <a:avLst/>
              </a:prstGeom>
              <a:noFill/>
              <a:ln>
                <a:noFill/>
              </a:ln>
            </p:spPr>
            <p:txBody>
              <a:bodyPr spcFirstLastPara="1" wrap="square" lIns="162533" tIns="162533" rIns="162533" bIns="162533" anchor="t" anchorCtr="0">
                <a:spAutoFit/>
              </a:bodyPr>
              <a:lstStyle/>
              <a:p>
                <a:r>
                  <a:rPr lang="en" sz="1600" b="1">
                    <a:solidFill>
                      <a:srgbClr val="999999"/>
                    </a:solidFill>
                  </a:rPr>
                  <a:t>dX</a:t>
                </a:r>
                <a:endParaRPr sz="1600" b="1">
                  <a:solidFill>
                    <a:srgbClr val="999999"/>
                  </a:solidFill>
                </a:endParaRPr>
              </a:p>
            </p:txBody>
          </p:sp>
          <p:sp>
            <p:nvSpPr>
              <p:cNvPr id="138" name="Google Shape;476;p20"/>
              <p:cNvSpPr txBox="1"/>
              <p:nvPr/>
            </p:nvSpPr>
            <p:spPr>
              <a:xfrm>
                <a:off x="1838365" y="395412"/>
                <a:ext cx="336300" cy="329292"/>
              </a:xfrm>
              <a:prstGeom prst="rect">
                <a:avLst/>
              </a:prstGeom>
              <a:noFill/>
              <a:ln>
                <a:noFill/>
              </a:ln>
            </p:spPr>
            <p:txBody>
              <a:bodyPr spcFirstLastPara="1" wrap="square" lIns="162533" tIns="162533" rIns="162533" bIns="162533" anchor="t" anchorCtr="0">
                <a:spAutoFit/>
              </a:bodyPr>
              <a:lstStyle/>
              <a:p>
                <a:r>
                  <a:rPr lang="en" sz="1600" b="1">
                    <a:solidFill>
                      <a:srgbClr val="999999"/>
                    </a:solidFill>
                  </a:rPr>
                  <a:t>dt</a:t>
                </a:r>
                <a:endParaRPr sz="1600" b="1">
                  <a:solidFill>
                    <a:srgbClr val="999999"/>
                  </a:solidFill>
                </a:endParaRPr>
              </a:p>
            </p:txBody>
          </p:sp>
          <p:cxnSp>
            <p:nvCxnSpPr>
              <p:cNvPr id="139" name="Google Shape;477;p20"/>
              <p:cNvCxnSpPr/>
              <p:nvPr/>
            </p:nvCxnSpPr>
            <p:spPr>
              <a:xfrm>
                <a:off x="1878326" y="471075"/>
                <a:ext cx="210900" cy="0"/>
              </a:xfrm>
              <a:prstGeom prst="straightConnector1">
                <a:avLst/>
              </a:prstGeom>
              <a:noFill/>
              <a:ln w="19050" cap="flat" cmpd="sng">
                <a:solidFill>
                  <a:srgbClr val="999999"/>
                </a:solidFill>
                <a:prstDash val="solid"/>
                <a:round/>
                <a:headEnd type="none" w="med" len="med"/>
                <a:tailEnd type="none" w="med" len="med"/>
              </a:ln>
            </p:spPr>
          </p:cxnSp>
        </p:grpSp>
        <p:grpSp>
          <p:nvGrpSpPr>
            <p:cNvPr id="129" name="Google Shape;478;p20"/>
            <p:cNvGrpSpPr/>
            <p:nvPr/>
          </p:nvGrpSpPr>
          <p:grpSpPr>
            <a:xfrm>
              <a:off x="4839809" y="1617338"/>
              <a:ext cx="435681" cy="592892"/>
              <a:chOff x="1815991" y="236607"/>
              <a:chExt cx="358674" cy="488097"/>
            </a:xfrm>
          </p:grpSpPr>
          <p:sp>
            <p:nvSpPr>
              <p:cNvPr id="134" name="Google Shape;479;p20"/>
              <p:cNvSpPr txBox="1"/>
              <p:nvPr/>
            </p:nvSpPr>
            <p:spPr>
              <a:xfrm>
                <a:off x="1815991" y="236607"/>
                <a:ext cx="336300" cy="329292"/>
              </a:xfrm>
              <a:prstGeom prst="rect">
                <a:avLst/>
              </a:prstGeom>
              <a:noFill/>
              <a:ln>
                <a:noFill/>
              </a:ln>
            </p:spPr>
            <p:txBody>
              <a:bodyPr spcFirstLastPara="1" wrap="square" lIns="162533" tIns="162533" rIns="162533" bIns="162533" anchor="t" anchorCtr="0">
                <a:spAutoFit/>
              </a:bodyPr>
              <a:lstStyle/>
              <a:p>
                <a:r>
                  <a:rPr lang="en" sz="1600" b="1">
                    <a:solidFill>
                      <a:srgbClr val="999999"/>
                    </a:solidFill>
                  </a:rPr>
                  <a:t>dX</a:t>
                </a:r>
                <a:endParaRPr sz="1600" b="1">
                  <a:solidFill>
                    <a:srgbClr val="999999"/>
                  </a:solidFill>
                </a:endParaRPr>
              </a:p>
            </p:txBody>
          </p:sp>
          <p:sp>
            <p:nvSpPr>
              <p:cNvPr id="135" name="Google Shape;480;p20"/>
              <p:cNvSpPr txBox="1"/>
              <p:nvPr/>
            </p:nvSpPr>
            <p:spPr>
              <a:xfrm>
                <a:off x="1838365" y="395412"/>
                <a:ext cx="336300" cy="329292"/>
              </a:xfrm>
              <a:prstGeom prst="rect">
                <a:avLst/>
              </a:prstGeom>
              <a:noFill/>
              <a:ln>
                <a:noFill/>
              </a:ln>
            </p:spPr>
            <p:txBody>
              <a:bodyPr spcFirstLastPara="1" wrap="square" lIns="162533" tIns="162533" rIns="162533" bIns="162533" anchor="t" anchorCtr="0">
                <a:spAutoFit/>
              </a:bodyPr>
              <a:lstStyle/>
              <a:p>
                <a:r>
                  <a:rPr lang="en" sz="1600" b="1">
                    <a:solidFill>
                      <a:srgbClr val="999999"/>
                    </a:solidFill>
                  </a:rPr>
                  <a:t>dt</a:t>
                </a:r>
                <a:endParaRPr sz="1600" b="1">
                  <a:solidFill>
                    <a:srgbClr val="999999"/>
                  </a:solidFill>
                </a:endParaRPr>
              </a:p>
            </p:txBody>
          </p:sp>
          <p:cxnSp>
            <p:nvCxnSpPr>
              <p:cNvPr id="136" name="Google Shape;481;p20"/>
              <p:cNvCxnSpPr/>
              <p:nvPr/>
            </p:nvCxnSpPr>
            <p:spPr>
              <a:xfrm>
                <a:off x="1878326" y="471075"/>
                <a:ext cx="210900" cy="0"/>
              </a:xfrm>
              <a:prstGeom prst="straightConnector1">
                <a:avLst/>
              </a:prstGeom>
              <a:noFill/>
              <a:ln w="19050" cap="flat" cmpd="sng">
                <a:solidFill>
                  <a:srgbClr val="999999"/>
                </a:solidFill>
                <a:prstDash val="solid"/>
                <a:round/>
                <a:headEnd type="none" w="med" len="med"/>
                <a:tailEnd type="none" w="med" len="med"/>
              </a:ln>
            </p:spPr>
          </p:cxnSp>
        </p:grpSp>
        <p:grpSp>
          <p:nvGrpSpPr>
            <p:cNvPr id="130" name="Google Shape;482;p20"/>
            <p:cNvGrpSpPr/>
            <p:nvPr/>
          </p:nvGrpSpPr>
          <p:grpSpPr>
            <a:xfrm>
              <a:off x="6337009" y="1625507"/>
              <a:ext cx="435681" cy="592892"/>
              <a:chOff x="1815991" y="236607"/>
              <a:chExt cx="358674" cy="488097"/>
            </a:xfrm>
          </p:grpSpPr>
          <p:sp>
            <p:nvSpPr>
              <p:cNvPr id="131" name="Google Shape;483;p20"/>
              <p:cNvSpPr txBox="1"/>
              <p:nvPr/>
            </p:nvSpPr>
            <p:spPr>
              <a:xfrm>
                <a:off x="1815991" y="236607"/>
                <a:ext cx="336300" cy="329292"/>
              </a:xfrm>
              <a:prstGeom prst="rect">
                <a:avLst/>
              </a:prstGeom>
              <a:noFill/>
              <a:ln>
                <a:noFill/>
              </a:ln>
            </p:spPr>
            <p:txBody>
              <a:bodyPr spcFirstLastPara="1" wrap="square" lIns="162533" tIns="162533" rIns="162533" bIns="162533" anchor="t" anchorCtr="0">
                <a:spAutoFit/>
              </a:bodyPr>
              <a:lstStyle/>
              <a:p>
                <a:r>
                  <a:rPr lang="en" sz="1600" b="1">
                    <a:solidFill>
                      <a:srgbClr val="999999"/>
                    </a:solidFill>
                  </a:rPr>
                  <a:t>dX</a:t>
                </a:r>
                <a:endParaRPr sz="1600" b="1">
                  <a:solidFill>
                    <a:srgbClr val="999999"/>
                  </a:solidFill>
                </a:endParaRPr>
              </a:p>
            </p:txBody>
          </p:sp>
          <p:sp>
            <p:nvSpPr>
              <p:cNvPr id="132" name="Google Shape;484;p20"/>
              <p:cNvSpPr txBox="1"/>
              <p:nvPr/>
            </p:nvSpPr>
            <p:spPr>
              <a:xfrm>
                <a:off x="1838365" y="395412"/>
                <a:ext cx="336300" cy="329292"/>
              </a:xfrm>
              <a:prstGeom prst="rect">
                <a:avLst/>
              </a:prstGeom>
              <a:noFill/>
              <a:ln>
                <a:noFill/>
              </a:ln>
            </p:spPr>
            <p:txBody>
              <a:bodyPr spcFirstLastPara="1" wrap="square" lIns="162533" tIns="162533" rIns="162533" bIns="162533" anchor="t" anchorCtr="0">
                <a:spAutoFit/>
              </a:bodyPr>
              <a:lstStyle/>
              <a:p>
                <a:r>
                  <a:rPr lang="en" sz="1600" b="1">
                    <a:solidFill>
                      <a:srgbClr val="999999"/>
                    </a:solidFill>
                  </a:rPr>
                  <a:t>dt</a:t>
                </a:r>
                <a:endParaRPr sz="1600" b="1">
                  <a:solidFill>
                    <a:srgbClr val="999999"/>
                  </a:solidFill>
                </a:endParaRPr>
              </a:p>
            </p:txBody>
          </p:sp>
          <p:cxnSp>
            <p:nvCxnSpPr>
              <p:cNvPr id="133" name="Google Shape;485;p20"/>
              <p:cNvCxnSpPr/>
              <p:nvPr/>
            </p:nvCxnSpPr>
            <p:spPr>
              <a:xfrm>
                <a:off x="1878326" y="471075"/>
                <a:ext cx="210900" cy="0"/>
              </a:xfrm>
              <a:prstGeom prst="straightConnector1">
                <a:avLst/>
              </a:prstGeom>
              <a:noFill/>
              <a:ln w="19050" cap="flat" cmpd="sng">
                <a:solidFill>
                  <a:srgbClr val="999999"/>
                </a:solidFill>
                <a:prstDash val="solid"/>
                <a:round/>
                <a:headEnd type="none" w="med" len="med"/>
                <a:tailEnd type="none" w="med" len="med"/>
              </a:ln>
            </p:spPr>
          </p:cxnSp>
        </p:grpSp>
      </p:grpSp>
      <p:pic>
        <p:nvPicPr>
          <p:cNvPr id="165" name="Google Shape;486;p20"/>
          <p:cNvPicPr preferRelativeResize="0"/>
          <p:nvPr/>
        </p:nvPicPr>
        <p:blipFill>
          <a:blip r:embed="rId2">
            <a:alphaModFix/>
          </a:blip>
          <a:stretch>
            <a:fillRect/>
          </a:stretch>
        </p:blipFill>
        <p:spPr>
          <a:xfrm>
            <a:off x="575355" y="3924339"/>
            <a:ext cx="1669044" cy="329339"/>
          </a:xfrm>
          <a:prstGeom prst="rect">
            <a:avLst/>
          </a:prstGeom>
          <a:noFill/>
          <a:ln>
            <a:noFill/>
          </a:ln>
        </p:spPr>
      </p:pic>
      <p:pic>
        <p:nvPicPr>
          <p:cNvPr id="166" name="Google Shape;487;p20"/>
          <p:cNvPicPr preferRelativeResize="0"/>
          <p:nvPr/>
        </p:nvPicPr>
        <p:blipFill>
          <a:blip r:embed="rId3">
            <a:alphaModFix/>
          </a:blip>
          <a:stretch>
            <a:fillRect/>
          </a:stretch>
        </p:blipFill>
        <p:spPr>
          <a:xfrm>
            <a:off x="575360" y="4451861"/>
            <a:ext cx="3367969" cy="793587"/>
          </a:xfrm>
          <a:prstGeom prst="rect">
            <a:avLst/>
          </a:prstGeom>
          <a:noFill/>
          <a:ln>
            <a:noFill/>
          </a:ln>
        </p:spPr>
      </p:pic>
      <p:pic>
        <p:nvPicPr>
          <p:cNvPr id="167" name="Google Shape;488;p20"/>
          <p:cNvPicPr preferRelativeResize="0"/>
          <p:nvPr/>
        </p:nvPicPr>
        <p:blipFill>
          <a:blip r:embed="rId4">
            <a:alphaModFix/>
          </a:blip>
          <a:stretch>
            <a:fillRect/>
          </a:stretch>
        </p:blipFill>
        <p:spPr>
          <a:xfrm>
            <a:off x="575357" y="5362007"/>
            <a:ext cx="3367969" cy="793587"/>
          </a:xfrm>
          <a:prstGeom prst="rect">
            <a:avLst/>
          </a:prstGeom>
          <a:noFill/>
          <a:ln>
            <a:noFill/>
          </a:ln>
        </p:spPr>
      </p:pic>
      <p:pic>
        <p:nvPicPr>
          <p:cNvPr id="168" name="Google Shape;489;p20"/>
          <p:cNvPicPr preferRelativeResize="0"/>
          <p:nvPr/>
        </p:nvPicPr>
        <p:blipFill>
          <a:blip r:embed="rId5">
            <a:alphaModFix/>
          </a:blip>
          <a:stretch>
            <a:fillRect/>
          </a:stretch>
        </p:blipFill>
        <p:spPr>
          <a:xfrm>
            <a:off x="5071079" y="4683995"/>
            <a:ext cx="3073431" cy="329339"/>
          </a:xfrm>
          <a:prstGeom prst="rect">
            <a:avLst/>
          </a:prstGeom>
          <a:noFill/>
          <a:ln>
            <a:noFill/>
          </a:ln>
        </p:spPr>
      </p:pic>
      <p:pic>
        <p:nvPicPr>
          <p:cNvPr id="169" name="Google Shape;490;p20"/>
          <p:cNvPicPr preferRelativeResize="0"/>
          <p:nvPr/>
        </p:nvPicPr>
        <p:blipFill>
          <a:blip r:embed="rId6">
            <a:alphaModFix/>
          </a:blip>
          <a:stretch>
            <a:fillRect/>
          </a:stretch>
        </p:blipFill>
        <p:spPr>
          <a:xfrm>
            <a:off x="5071096" y="5483045"/>
            <a:ext cx="4821755" cy="551496"/>
          </a:xfrm>
          <a:prstGeom prst="rect">
            <a:avLst/>
          </a:prstGeom>
          <a:noFill/>
          <a:ln>
            <a:noFill/>
          </a:ln>
        </p:spPr>
      </p:pic>
    </p:spTree>
    <p:extLst>
      <p:ext uri="{BB962C8B-B14F-4D97-AF65-F5344CB8AC3E}">
        <p14:creationId xmlns:p14="http://schemas.microsoft.com/office/powerpoint/2010/main" val="3548622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Choosing a Neural Network Architecture for our Emulator</a:t>
            </a:r>
            <a:endParaRPr lang="en-US" dirty="0"/>
          </a:p>
        </p:txBody>
      </p:sp>
      <p:pic>
        <p:nvPicPr>
          <p:cNvPr id="15" name="Picture 14"/>
          <p:cNvPicPr>
            <a:picLocks noChangeAspect="1"/>
          </p:cNvPicPr>
          <p:nvPr/>
        </p:nvPicPr>
        <p:blipFill>
          <a:blip r:embed="rId3"/>
          <a:stretch>
            <a:fillRect/>
          </a:stretch>
        </p:blipFill>
        <p:spPr>
          <a:xfrm>
            <a:off x="6075502" y="2610301"/>
            <a:ext cx="5143859" cy="1628272"/>
          </a:xfrm>
          <a:prstGeom prst="rect">
            <a:avLst/>
          </a:prstGeom>
        </p:spPr>
      </p:pic>
      <p:pic>
        <p:nvPicPr>
          <p:cNvPr id="17" name="Picture 16"/>
          <p:cNvPicPr>
            <a:picLocks noChangeAspect="1"/>
          </p:cNvPicPr>
          <p:nvPr/>
        </p:nvPicPr>
        <p:blipFill>
          <a:blip r:embed="rId4"/>
          <a:stretch>
            <a:fillRect/>
          </a:stretch>
        </p:blipFill>
        <p:spPr>
          <a:xfrm>
            <a:off x="277215" y="711665"/>
            <a:ext cx="6019800" cy="909301"/>
          </a:xfrm>
          <a:prstGeom prst="rect">
            <a:avLst/>
          </a:prstGeom>
        </p:spPr>
      </p:pic>
      <p:grpSp>
        <p:nvGrpSpPr>
          <p:cNvPr id="18" name="Group 17"/>
          <p:cNvGrpSpPr/>
          <p:nvPr/>
        </p:nvGrpSpPr>
        <p:grpSpPr>
          <a:xfrm>
            <a:off x="9669775" y="568211"/>
            <a:ext cx="1715048" cy="1843691"/>
            <a:chOff x="8610052" y="1156684"/>
            <a:chExt cx="1715048" cy="1843691"/>
          </a:xfrm>
        </p:grpSpPr>
        <p:grpSp>
          <p:nvGrpSpPr>
            <p:cNvPr id="19" name="Group 18"/>
            <p:cNvGrpSpPr/>
            <p:nvPr/>
          </p:nvGrpSpPr>
          <p:grpSpPr>
            <a:xfrm>
              <a:off x="8610052" y="1156684"/>
              <a:ext cx="1715048" cy="1843691"/>
              <a:chOff x="623887" y="1585912"/>
              <a:chExt cx="4371975" cy="4314825"/>
            </a:xfrm>
          </p:grpSpPr>
          <p:pic>
            <p:nvPicPr>
              <p:cNvPr id="21" name="Picture 20"/>
              <p:cNvPicPr>
                <a:picLocks noChangeAspect="1"/>
              </p:cNvPicPr>
              <p:nvPr/>
            </p:nvPicPr>
            <p:blipFill>
              <a:blip r:embed="rId5"/>
              <a:stretch>
                <a:fillRect/>
              </a:stretch>
            </p:blipFill>
            <p:spPr>
              <a:xfrm>
                <a:off x="623887" y="1585912"/>
                <a:ext cx="4371975" cy="4314825"/>
              </a:xfrm>
              <a:prstGeom prst="rect">
                <a:avLst/>
              </a:prstGeom>
            </p:spPr>
          </p:pic>
          <p:sp>
            <p:nvSpPr>
              <p:cNvPr id="22" name="Rectangle 21"/>
              <p:cNvSpPr/>
              <p:nvPr/>
            </p:nvSpPr>
            <p:spPr>
              <a:xfrm>
                <a:off x="4181475" y="1714500"/>
                <a:ext cx="609600" cy="244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9308718" y="1847696"/>
              <a:ext cx="317716" cy="461665"/>
            </a:xfrm>
            <a:prstGeom prst="rect">
              <a:avLst/>
            </a:prstGeom>
            <a:noFill/>
          </p:spPr>
          <p:txBody>
            <a:bodyPr wrap="none" rtlCol="0">
              <a:spAutoFit/>
            </a:bodyPr>
            <a:lstStyle/>
            <a:p>
              <a:r>
                <a:rPr lang="en-US" sz="2400" dirty="0"/>
                <a:t>x</a:t>
              </a:r>
              <a:endParaRPr lang="en-US" sz="2400" baseline="-25000" dirty="0"/>
            </a:p>
          </p:txBody>
        </p:sp>
      </p:grpSp>
      <p:sp>
        <p:nvSpPr>
          <p:cNvPr id="23" name="TextBox 22"/>
          <p:cNvSpPr txBox="1"/>
          <p:nvPr/>
        </p:nvSpPr>
        <p:spPr>
          <a:xfrm>
            <a:off x="277215" y="1787826"/>
            <a:ext cx="8340168" cy="1846659"/>
          </a:xfrm>
          <a:prstGeom prst="rect">
            <a:avLst/>
          </a:prstGeom>
          <a:noFill/>
        </p:spPr>
        <p:txBody>
          <a:bodyPr wrap="none" rtlCol="0">
            <a:spAutoFit/>
          </a:bodyPr>
          <a:lstStyle/>
          <a:p>
            <a:r>
              <a:rPr lang="en-US" sz="2400" dirty="0" smtClean="0"/>
              <a:t>How should we design the network architecture of the emulator?</a:t>
            </a:r>
          </a:p>
          <a:p>
            <a:r>
              <a:rPr lang="en-US" dirty="0" smtClean="0"/>
              <a:t>Decisions to be made:</a:t>
            </a:r>
          </a:p>
          <a:p>
            <a:pPr marL="285750" indent="-285750">
              <a:buFont typeface="Arial" panose="020B0604020202020204" pitchFamily="34" charset="0"/>
              <a:buChar char="•"/>
            </a:pPr>
            <a:r>
              <a:rPr lang="en-US" dirty="0" smtClean="0"/>
              <a:t>Number of layers</a:t>
            </a:r>
          </a:p>
          <a:p>
            <a:pPr marL="285750" indent="-285750">
              <a:buFont typeface="Arial" panose="020B0604020202020204" pitchFamily="34" charset="0"/>
              <a:buChar char="•"/>
            </a:pPr>
            <a:r>
              <a:rPr lang="en-US" dirty="0" smtClean="0"/>
              <a:t>Number of units in each layer</a:t>
            </a:r>
          </a:p>
          <a:p>
            <a:pPr marL="285750" indent="-285750">
              <a:buFont typeface="Arial" panose="020B0604020202020204" pitchFamily="34" charset="0"/>
              <a:buChar char="•"/>
            </a:pPr>
            <a:r>
              <a:rPr lang="en-US" dirty="0" smtClean="0"/>
              <a:t>Type of layers (convolutional, recurrent, …)</a:t>
            </a:r>
          </a:p>
          <a:p>
            <a:pPr marL="285750" indent="-285750">
              <a:buFont typeface="Arial" panose="020B0604020202020204" pitchFamily="34" charset="0"/>
              <a:buChar char="•"/>
            </a:pPr>
            <a:r>
              <a:rPr lang="en-US" dirty="0" smtClean="0"/>
              <a:t>Activation function (</a:t>
            </a:r>
            <a:r>
              <a:rPr lang="en-US" dirty="0" err="1" smtClean="0"/>
              <a:t>Relu</a:t>
            </a:r>
            <a:r>
              <a:rPr lang="en-US" dirty="0" smtClean="0"/>
              <a:t>, </a:t>
            </a:r>
            <a:r>
              <a:rPr lang="en-US" dirty="0" err="1" smtClean="0"/>
              <a:t>tanh</a:t>
            </a:r>
            <a:r>
              <a:rPr lang="en-US" dirty="0" smtClean="0"/>
              <a:t>, Elu …)</a:t>
            </a:r>
            <a:endParaRPr lang="en-US" dirty="0"/>
          </a:p>
        </p:txBody>
      </p:sp>
      <p:sp>
        <p:nvSpPr>
          <p:cNvPr id="24" name="TextBox 23"/>
          <p:cNvSpPr txBox="1"/>
          <p:nvPr/>
        </p:nvSpPr>
        <p:spPr>
          <a:xfrm>
            <a:off x="208461" y="3768045"/>
            <a:ext cx="11344275" cy="1846659"/>
          </a:xfrm>
          <a:prstGeom prst="rect">
            <a:avLst/>
          </a:prstGeom>
          <a:noFill/>
        </p:spPr>
        <p:txBody>
          <a:bodyPr wrap="square" rtlCol="0">
            <a:spAutoFit/>
          </a:bodyPr>
          <a:lstStyle/>
          <a:p>
            <a:r>
              <a:rPr lang="en-US" sz="2400" dirty="0" smtClean="0"/>
              <a:t>For L96:</a:t>
            </a:r>
          </a:p>
          <a:p>
            <a:pPr marL="285750" indent="-285750">
              <a:buFont typeface="Arial" panose="020B0604020202020204" pitchFamily="34" charset="0"/>
              <a:buChar char="•"/>
            </a:pPr>
            <a:r>
              <a:rPr lang="en-US" dirty="0" smtClean="0"/>
              <a:t>We use 1D convolutional layers to exploit </a:t>
            </a:r>
            <a:r>
              <a:rPr lang="en-US" b="1" dirty="0" smtClean="0"/>
              <a:t>spatial structure</a:t>
            </a:r>
            <a:r>
              <a:rPr lang="en-US" dirty="0" smtClean="0"/>
              <a:t> and spatial </a:t>
            </a:r>
            <a:r>
              <a:rPr lang="en-US" b="1" dirty="0" smtClean="0"/>
              <a:t>invariance</a:t>
            </a:r>
          </a:p>
          <a:p>
            <a:pPr marL="285750" indent="-285750">
              <a:buFont typeface="Arial" panose="020B0604020202020204" pitchFamily="34" charset="0"/>
              <a:buChar char="•"/>
            </a:pPr>
            <a:r>
              <a:rPr lang="en-US" dirty="0" smtClean="0"/>
              <a:t>We use </a:t>
            </a:r>
            <a:r>
              <a:rPr lang="en-US" b="1" dirty="0" smtClean="0"/>
              <a:t>periodic</a:t>
            </a:r>
            <a:r>
              <a:rPr lang="en-US" dirty="0" smtClean="0"/>
              <a:t> convolutions to match information flow in the state space</a:t>
            </a:r>
          </a:p>
          <a:p>
            <a:pPr marL="285750" indent="-285750">
              <a:buFont typeface="Arial" panose="020B0604020202020204" pitchFamily="34" charset="0"/>
              <a:buChar char="•"/>
            </a:pPr>
            <a:r>
              <a:rPr lang="en-US" dirty="0" smtClean="0"/>
              <a:t>We use a limited number of layers with size 3 kernels, and the rest operate </a:t>
            </a:r>
            <a:r>
              <a:rPr lang="en-US" dirty="0" smtClean="0"/>
              <a:t>on each </a:t>
            </a:r>
            <a:r>
              <a:rPr lang="en-US" dirty="0" smtClean="0"/>
              <a:t>spatial location independently to preserve </a:t>
            </a:r>
            <a:r>
              <a:rPr lang="en-US" b="1" dirty="0" smtClean="0"/>
              <a:t>causal structure</a:t>
            </a:r>
            <a:r>
              <a:rPr lang="en-US" dirty="0" smtClean="0"/>
              <a:t> for any network depth</a:t>
            </a:r>
          </a:p>
          <a:p>
            <a:pPr marL="285750" indent="-285750">
              <a:buFont typeface="Arial" panose="020B0604020202020204" pitchFamily="34" charset="0"/>
              <a:buChar char="•"/>
            </a:pPr>
            <a:r>
              <a:rPr lang="en-US" dirty="0" smtClean="0"/>
              <a:t>We could also have tried to </a:t>
            </a:r>
            <a:r>
              <a:rPr lang="en-US" b="1" dirty="0" smtClean="0"/>
              <a:t>match the mathematical operations </a:t>
            </a:r>
            <a:r>
              <a:rPr lang="en-US" dirty="0" smtClean="0"/>
              <a:t>in the simulator (e.g. bilinear layers)</a:t>
            </a:r>
            <a:endParaRPr lang="en-US" dirty="0"/>
          </a:p>
        </p:txBody>
      </p:sp>
      <p:sp>
        <p:nvSpPr>
          <p:cNvPr id="25" name="Text Box 7"/>
          <p:cNvSpPr txBox="1">
            <a:spLocks noChangeArrowheads="1"/>
          </p:cNvSpPr>
          <p:nvPr/>
        </p:nvSpPr>
        <p:spPr bwMode="auto">
          <a:xfrm>
            <a:off x="981575" y="5748264"/>
            <a:ext cx="10571161" cy="449263"/>
          </a:xfrm>
          <a:prstGeom prst="rect">
            <a:avLst/>
          </a:prstGeom>
          <a:noFill/>
          <a:ln w="3672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360" tIns="81140" rIns="108360" bIns="6336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9pPr>
          </a:lstStyle>
          <a:p>
            <a:pPr algn="ctr"/>
            <a:r>
              <a:rPr lang="en-US" altLang="en-US" sz="2000" b="1" dirty="0" smtClean="0"/>
              <a:t>Overall</a:t>
            </a:r>
            <a:r>
              <a:rPr lang="en-US" altLang="en-US" sz="2000" dirty="0" smtClean="0"/>
              <a:t>: we can use </a:t>
            </a:r>
            <a:r>
              <a:rPr lang="en-US" altLang="en-US" sz="2000" b="1" dirty="0" smtClean="0"/>
              <a:t>partial knowledge </a:t>
            </a:r>
            <a:r>
              <a:rPr lang="en-US" altLang="en-US" sz="2000" dirty="0" smtClean="0"/>
              <a:t>in architecture design</a:t>
            </a:r>
            <a:endParaRPr lang="en-US" altLang="en-US" sz="2000" dirty="0"/>
          </a:p>
        </p:txBody>
      </p:sp>
    </p:spTree>
    <p:extLst>
      <p:ext uri="{BB962C8B-B14F-4D97-AF65-F5344CB8AC3E}">
        <p14:creationId xmlns:p14="http://schemas.microsoft.com/office/powerpoint/2010/main" val="8816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B5CB4E-2DDD-E94D-9C18-775D67298B52}"/>
              </a:ext>
            </a:extLst>
          </p:cNvPr>
          <p:cNvSpPr>
            <a:spLocks noGrp="1"/>
          </p:cNvSpPr>
          <p:nvPr>
            <p:ph type="title"/>
          </p:nvPr>
        </p:nvSpPr>
        <p:spPr/>
        <p:txBody>
          <a:bodyPr>
            <a:normAutofit/>
          </a:bodyPr>
          <a:lstStyle/>
          <a:p>
            <a:r>
              <a:rPr lang="en-US" dirty="0" smtClean="0"/>
              <a:t>Accuracy of emulators trained on Lorenz `96 </a:t>
            </a:r>
            <a:endParaRPr lang="en-DE" dirty="0"/>
          </a:p>
        </p:txBody>
      </p:sp>
      <p:grpSp>
        <p:nvGrpSpPr>
          <p:cNvPr id="3" name="Group 2"/>
          <p:cNvGrpSpPr/>
          <p:nvPr/>
        </p:nvGrpSpPr>
        <p:grpSpPr>
          <a:xfrm>
            <a:off x="653278" y="1396355"/>
            <a:ext cx="3775976" cy="4517985"/>
            <a:chOff x="1281112" y="1095375"/>
            <a:chExt cx="4691063" cy="5612895"/>
          </a:xfrm>
        </p:grpSpPr>
        <p:pic>
          <p:nvPicPr>
            <p:cNvPr id="6" name="Picture 5"/>
            <p:cNvPicPr>
              <a:picLocks noChangeAspect="1"/>
            </p:cNvPicPr>
            <p:nvPr/>
          </p:nvPicPr>
          <p:blipFill>
            <a:blip r:embed="rId3"/>
            <a:stretch>
              <a:fillRect/>
            </a:stretch>
          </p:blipFill>
          <p:spPr>
            <a:xfrm>
              <a:off x="1395411" y="1095375"/>
              <a:ext cx="4526705" cy="1664129"/>
            </a:xfrm>
            <a:prstGeom prst="rect">
              <a:avLst/>
            </a:prstGeom>
          </p:spPr>
        </p:pic>
        <p:pic>
          <p:nvPicPr>
            <p:cNvPr id="7" name="Picture 6"/>
            <p:cNvPicPr>
              <a:picLocks noChangeAspect="1"/>
            </p:cNvPicPr>
            <p:nvPr/>
          </p:nvPicPr>
          <p:blipFill>
            <a:blip r:embed="rId4"/>
            <a:stretch>
              <a:fillRect/>
            </a:stretch>
          </p:blipFill>
          <p:spPr>
            <a:xfrm>
              <a:off x="1350040" y="3358405"/>
              <a:ext cx="4006236" cy="1684674"/>
            </a:xfrm>
            <a:prstGeom prst="rect">
              <a:avLst/>
            </a:prstGeom>
          </p:spPr>
        </p:pic>
        <p:pic>
          <p:nvPicPr>
            <p:cNvPr id="10" name="Picture 9"/>
            <p:cNvPicPr>
              <a:picLocks noChangeAspect="1"/>
            </p:cNvPicPr>
            <p:nvPr/>
          </p:nvPicPr>
          <p:blipFill>
            <a:blip r:embed="rId5"/>
            <a:stretch>
              <a:fillRect/>
            </a:stretch>
          </p:blipFill>
          <p:spPr>
            <a:xfrm>
              <a:off x="1281112" y="5126320"/>
              <a:ext cx="4691063" cy="1581950"/>
            </a:xfrm>
            <a:prstGeom prst="rect">
              <a:avLst/>
            </a:prstGeom>
          </p:spPr>
        </p:pic>
        <p:pic>
          <p:nvPicPr>
            <p:cNvPr id="11" name="Picture 10"/>
            <p:cNvPicPr>
              <a:picLocks noChangeAspect="1"/>
            </p:cNvPicPr>
            <p:nvPr/>
          </p:nvPicPr>
          <p:blipFill>
            <a:blip r:embed="rId6"/>
            <a:stretch>
              <a:fillRect/>
            </a:stretch>
          </p:blipFill>
          <p:spPr>
            <a:xfrm>
              <a:off x="1417636" y="2705046"/>
              <a:ext cx="4389739" cy="588951"/>
            </a:xfrm>
            <a:prstGeom prst="rect">
              <a:avLst/>
            </a:prstGeom>
          </p:spPr>
        </p:pic>
      </p:grpSp>
      <p:pic>
        <p:nvPicPr>
          <p:cNvPr id="15" name="Picture 14"/>
          <p:cNvPicPr>
            <a:picLocks noChangeAspect="1"/>
          </p:cNvPicPr>
          <p:nvPr/>
        </p:nvPicPr>
        <p:blipFill>
          <a:blip r:embed="rId7"/>
          <a:stretch>
            <a:fillRect/>
          </a:stretch>
        </p:blipFill>
        <p:spPr>
          <a:xfrm>
            <a:off x="4618800" y="2066108"/>
            <a:ext cx="3657447" cy="3265252"/>
          </a:xfrm>
          <a:prstGeom prst="rect">
            <a:avLst/>
          </a:prstGeom>
        </p:spPr>
      </p:pic>
      <p:grpSp>
        <p:nvGrpSpPr>
          <p:cNvPr id="17" name="Group 16"/>
          <p:cNvGrpSpPr/>
          <p:nvPr/>
        </p:nvGrpSpPr>
        <p:grpSpPr>
          <a:xfrm>
            <a:off x="8396124" y="1578186"/>
            <a:ext cx="3491076" cy="3612712"/>
            <a:chOff x="8989637" y="630854"/>
            <a:chExt cx="2597725" cy="2688235"/>
          </a:xfrm>
        </p:grpSpPr>
        <p:pic>
          <p:nvPicPr>
            <p:cNvPr id="18" name="Picture 17"/>
            <p:cNvPicPr>
              <a:picLocks noChangeAspect="1"/>
            </p:cNvPicPr>
            <p:nvPr/>
          </p:nvPicPr>
          <p:blipFill>
            <a:blip r:embed="rId8"/>
            <a:stretch>
              <a:fillRect/>
            </a:stretch>
          </p:blipFill>
          <p:spPr>
            <a:xfrm>
              <a:off x="9106399" y="807685"/>
              <a:ext cx="2480963" cy="2511404"/>
            </a:xfrm>
            <a:prstGeom prst="rect">
              <a:avLst/>
            </a:prstGeom>
          </p:spPr>
        </p:pic>
        <p:sp>
          <p:nvSpPr>
            <p:cNvPr id="19" name="Rectangle 18"/>
            <p:cNvSpPr/>
            <p:nvPr/>
          </p:nvSpPr>
          <p:spPr>
            <a:xfrm>
              <a:off x="8989637" y="630854"/>
              <a:ext cx="426720" cy="470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981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Accurate are Estimated Input Derivatives?</a:t>
            </a:r>
            <a:endParaRPr lang="en-US" dirty="0"/>
          </a:p>
        </p:txBody>
      </p:sp>
      <p:pic>
        <p:nvPicPr>
          <p:cNvPr id="7" name="Picture 6"/>
          <p:cNvPicPr>
            <a:picLocks noChangeAspect="1"/>
          </p:cNvPicPr>
          <p:nvPr/>
        </p:nvPicPr>
        <p:blipFill>
          <a:blip r:embed="rId2"/>
          <a:stretch>
            <a:fillRect/>
          </a:stretch>
        </p:blipFill>
        <p:spPr>
          <a:xfrm>
            <a:off x="1833564" y="1054264"/>
            <a:ext cx="5686425" cy="1912399"/>
          </a:xfrm>
          <a:prstGeom prst="rect">
            <a:avLst/>
          </a:prstGeom>
        </p:spPr>
      </p:pic>
      <p:pic>
        <p:nvPicPr>
          <p:cNvPr id="8" name="Picture 7"/>
          <p:cNvPicPr>
            <a:picLocks noChangeAspect="1"/>
          </p:cNvPicPr>
          <p:nvPr/>
        </p:nvPicPr>
        <p:blipFill>
          <a:blip r:embed="rId3"/>
          <a:stretch>
            <a:fillRect/>
          </a:stretch>
        </p:blipFill>
        <p:spPr>
          <a:xfrm>
            <a:off x="1957389" y="3319088"/>
            <a:ext cx="5432567" cy="2877060"/>
          </a:xfrm>
          <a:prstGeom prst="rect">
            <a:avLst/>
          </a:prstGeom>
        </p:spPr>
      </p:pic>
      <p:grpSp>
        <p:nvGrpSpPr>
          <p:cNvPr id="9" name="Group 8"/>
          <p:cNvGrpSpPr/>
          <p:nvPr/>
        </p:nvGrpSpPr>
        <p:grpSpPr>
          <a:xfrm>
            <a:off x="8291288" y="2193461"/>
            <a:ext cx="2771501" cy="2564157"/>
            <a:chOff x="7234237" y="2276475"/>
            <a:chExt cx="3819525" cy="3533775"/>
          </a:xfrm>
        </p:grpSpPr>
        <p:pic>
          <p:nvPicPr>
            <p:cNvPr id="10" name="Picture 9"/>
            <p:cNvPicPr>
              <a:picLocks noChangeAspect="1"/>
            </p:cNvPicPr>
            <p:nvPr/>
          </p:nvPicPr>
          <p:blipFill>
            <a:blip r:embed="rId4"/>
            <a:stretch>
              <a:fillRect/>
            </a:stretch>
          </p:blipFill>
          <p:spPr>
            <a:xfrm>
              <a:off x="7234237" y="2400300"/>
              <a:ext cx="3819525" cy="3409950"/>
            </a:xfrm>
            <a:prstGeom prst="rect">
              <a:avLst/>
            </a:prstGeom>
          </p:spPr>
        </p:pic>
        <p:sp>
          <p:nvSpPr>
            <p:cNvPr id="11" name="Rectangle 10"/>
            <p:cNvSpPr/>
            <p:nvPr/>
          </p:nvSpPr>
          <p:spPr>
            <a:xfrm>
              <a:off x="8562975" y="2276475"/>
              <a:ext cx="1895475" cy="40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0" y="807684"/>
            <a:ext cx="3146567" cy="461665"/>
          </a:xfrm>
          <a:prstGeom prst="rect">
            <a:avLst/>
          </a:prstGeom>
          <a:noFill/>
        </p:spPr>
        <p:txBody>
          <a:bodyPr wrap="none" rtlCol="0">
            <a:spAutoFit/>
          </a:bodyPr>
          <a:lstStyle/>
          <a:p>
            <a:r>
              <a:rPr lang="en-US" sz="2400" dirty="0" smtClean="0"/>
              <a:t>…for a single time step?</a:t>
            </a:r>
            <a:endParaRPr lang="en-US" sz="2400" dirty="0"/>
          </a:p>
        </p:txBody>
      </p:sp>
      <p:sp>
        <p:nvSpPr>
          <p:cNvPr id="13" name="TextBox 12"/>
          <p:cNvSpPr txBox="1"/>
          <p:nvPr/>
        </p:nvSpPr>
        <p:spPr>
          <a:xfrm>
            <a:off x="0" y="2910023"/>
            <a:ext cx="3263329" cy="461665"/>
          </a:xfrm>
          <a:prstGeom prst="rect">
            <a:avLst/>
          </a:prstGeom>
          <a:noFill/>
        </p:spPr>
        <p:txBody>
          <a:bodyPr wrap="none" rtlCol="0">
            <a:spAutoFit/>
          </a:bodyPr>
          <a:lstStyle/>
          <a:p>
            <a:r>
              <a:rPr lang="en-US" sz="2400" dirty="0" smtClean="0"/>
              <a:t>…for longer simulations?</a:t>
            </a:r>
            <a:endParaRPr lang="en-US" sz="2400" dirty="0"/>
          </a:p>
        </p:txBody>
      </p:sp>
    </p:spTree>
    <p:extLst>
      <p:ext uri="{BB962C8B-B14F-4D97-AF65-F5344CB8AC3E}">
        <p14:creationId xmlns:p14="http://schemas.microsoft.com/office/powerpoint/2010/main" val="25662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B5CB4E-2DDD-E94D-9C18-775D67298B52}"/>
              </a:ext>
            </a:extLst>
          </p:cNvPr>
          <p:cNvSpPr>
            <a:spLocks noGrp="1"/>
          </p:cNvSpPr>
          <p:nvPr>
            <p:ph type="title"/>
          </p:nvPr>
        </p:nvSpPr>
        <p:spPr/>
        <p:txBody>
          <a:bodyPr/>
          <a:lstStyle/>
          <a:p>
            <a:r>
              <a:rPr lang="en-US" dirty="0" smtClean="0"/>
              <a:t>Data Assimilation for L96</a:t>
            </a:r>
            <a:endParaRPr lang="en-DE" dirty="0"/>
          </a:p>
        </p:txBody>
      </p:sp>
      <p:grpSp>
        <p:nvGrpSpPr>
          <p:cNvPr id="17" name="Group 16"/>
          <p:cNvGrpSpPr/>
          <p:nvPr/>
        </p:nvGrpSpPr>
        <p:grpSpPr>
          <a:xfrm>
            <a:off x="3407875" y="3634281"/>
            <a:ext cx="5833388" cy="1462601"/>
            <a:chOff x="1939056" y="1528762"/>
            <a:chExt cx="7682368" cy="1926196"/>
          </a:xfrm>
        </p:grpSpPr>
        <p:pic>
          <p:nvPicPr>
            <p:cNvPr id="18" name="Picture 17"/>
            <p:cNvPicPr>
              <a:picLocks noChangeAspect="1"/>
            </p:cNvPicPr>
            <p:nvPr/>
          </p:nvPicPr>
          <p:blipFill rotWithShape="1">
            <a:blip r:embed="rId3"/>
            <a:srcRect l="4320" r="11470"/>
            <a:stretch/>
          </p:blipFill>
          <p:spPr>
            <a:xfrm>
              <a:off x="1939058" y="1528762"/>
              <a:ext cx="7559765" cy="1632359"/>
            </a:xfrm>
            <a:prstGeom prst="rect">
              <a:avLst/>
            </a:prstGeom>
          </p:spPr>
        </p:pic>
        <p:grpSp>
          <p:nvGrpSpPr>
            <p:cNvPr id="19" name="Group 18"/>
            <p:cNvGrpSpPr/>
            <p:nvPr/>
          </p:nvGrpSpPr>
          <p:grpSpPr>
            <a:xfrm>
              <a:off x="1939056" y="3078862"/>
              <a:ext cx="7682368" cy="376096"/>
              <a:chOff x="1166812" y="2847975"/>
              <a:chExt cx="5029200" cy="274320"/>
            </a:xfrm>
          </p:grpSpPr>
          <p:pic>
            <p:nvPicPr>
              <p:cNvPr id="20" name="Picture 19"/>
              <p:cNvPicPr>
                <a:picLocks noChangeAspect="1"/>
              </p:cNvPicPr>
              <p:nvPr/>
            </p:nvPicPr>
            <p:blipFill rotWithShape="1">
              <a:blip r:embed="rId4"/>
              <a:srcRect l="1" t="2" r="10661" b="49998"/>
              <a:stretch/>
            </p:blipFill>
            <p:spPr>
              <a:xfrm>
                <a:off x="1166812" y="2847975"/>
                <a:ext cx="5029200" cy="228600"/>
              </a:xfrm>
              <a:prstGeom prst="rect">
                <a:avLst/>
              </a:prstGeom>
            </p:spPr>
          </p:pic>
          <p:sp>
            <p:nvSpPr>
              <p:cNvPr id="21" name="Rectangle 20"/>
              <p:cNvSpPr/>
              <p:nvPr/>
            </p:nvSpPr>
            <p:spPr>
              <a:xfrm>
                <a:off x="1609725" y="2914650"/>
                <a:ext cx="390525" cy="207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2" name="Group 1"/>
          <p:cNvGrpSpPr/>
          <p:nvPr/>
        </p:nvGrpSpPr>
        <p:grpSpPr>
          <a:xfrm>
            <a:off x="3695733" y="874833"/>
            <a:ext cx="8064896" cy="1147679"/>
            <a:chOff x="1511125" y="771550"/>
            <a:chExt cx="7309347" cy="1040160"/>
          </a:xfrm>
        </p:grpSpPr>
        <p:pic>
          <p:nvPicPr>
            <p:cNvPr id="9" name="Picture 8" descr="https://upload.wikimedia.org/wikipedia/commons/thumb/d/db/GOES-13_Satellite_Eyeing_System_With_a_High_Risk_of_Severe_Weather_%285659164350%29.jpg/582px-GOES-13_Satellite_Eyeing_System_With_a_High_Risk_of_Severe_Weather_%285659164350%2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672" t="31141" b="22004"/>
            <a:stretch/>
          </p:blipFill>
          <p:spPr bwMode="auto">
            <a:xfrm>
              <a:off x="5428904" y="771550"/>
              <a:ext cx="849990" cy="51149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2771800" y="1463933"/>
              <a:ext cx="154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2" descr="Climate mode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6184" y="1119667"/>
              <a:ext cx="692175" cy="6885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limate mode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4007" y="1123178"/>
              <a:ext cx="692175" cy="6885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limate mode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7835" y="1119667"/>
              <a:ext cx="692175" cy="6885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https://upload.wikimedia.org/wikipedia/commons/thumb/d/db/GOES-13_Satellite_Eyeing_System_With_a_High_Risk_of_Severe_Weather_%285659164350%29.jpg/582px-GOES-13_Satellite_Eyeing_System_With_a_High_Risk_of_Severe_Weather_%285659164350%2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672" t="31141" b="22004"/>
            <a:stretch/>
          </p:blipFill>
          <p:spPr bwMode="auto">
            <a:xfrm>
              <a:off x="7842938" y="774820"/>
              <a:ext cx="849990" cy="51149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511125" y="1177615"/>
              <a:ext cx="455026" cy="529991"/>
            </a:xfrm>
            <a:prstGeom prst="rect">
              <a:avLst/>
            </a:prstGeom>
            <a:noFill/>
          </p:spPr>
          <p:txBody>
            <a:bodyPr wrap="none" rtlCol="0">
              <a:spAutoFit/>
            </a:bodyPr>
            <a:lstStyle/>
            <a:p>
              <a:r>
                <a:rPr lang="en-US" sz="3200" dirty="0"/>
                <a:t>x</a:t>
              </a:r>
              <a:r>
                <a:rPr lang="en-US" sz="3200" baseline="-25000" dirty="0"/>
                <a:t>0</a:t>
              </a:r>
            </a:p>
          </p:txBody>
        </p:sp>
        <p:cxnSp>
          <p:nvCxnSpPr>
            <p:cNvPr id="23" name="Straight Arrow Connector 22"/>
            <p:cNvCxnSpPr/>
            <p:nvPr/>
          </p:nvCxnSpPr>
          <p:spPr>
            <a:xfrm flipV="1">
              <a:off x="5004048" y="819831"/>
              <a:ext cx="360040" cy="30480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183474" y="1463933"/>
              <a:ext cx="154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19448" y="1463933"/>
              <a:ext cx="120102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415585" y="834151"/>
              <a:ext cx="360040" cy="30480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rotWithShape="1">
          <a:blip r:embed="rId7"/>
          <a:srcRect l="4458" t="4294"/>
          <a:stretch/>
        </p:blipFill>
        <p:spPr>
          <a:xfrm>
            <a:off x="3469317" y="4878722"/>
            <a:ext cx="5795036" cy="1281164"/>
          </a:xfrm>
          <a:prstGeom prst="rect">
            <a:avLst/>
          </a:prstGeom>
        </p:spPr>
      </p:pic>
      <p:pic>
        <p:nvPicPr>
          <p:cNvPr id="3" name="Picture 2"/>
          <p:cNvPicPr>
            <a:picLocks noChangeAspect="1"/>
          </p:cNvPicPr>
          <p:nvPr/>
        </p:nvPicPr>
        <p:blipFill>
          <a:blip r:embed="rId8"/>
          <a:stretch>
            <a:fillRect/>
          </a:stretch>
        </p:blipFill>
        <p:spPr>
          <a:xfrm>
            <a:off x="3469317" y="2289683"/>
            <a:ext cx="5644457" cy="1271028"/>
          </a:xfrm>
          <a:prstGeom prst="rect">
            <a:avLst/>
          </a:prstGeom>
        </p:spPr>
      </p:pic>
      <p:sp>
        <p:nvSpPr>
          <p:cNvPr id="40" name="Rectangle 39"/>
          <p:cNvSpPr/>
          <p:nvPr/>
        </p:nvSpPr>
        <p:spPr>
          <a:xfrm>
            <a:off x="1894055" y="2506915"/>
            <a:ext cx="1128706" cy="830997"/>
          </a:xfrm>
          <a:prstGeom prst="rect">
            <a:avLst/>
          </a:prstGeom>
        </p:spPr>
        <p:txBody>
          <a:bodyPr wrap="none">
            <a:spAutoFit/>
          </a:bodyPr>
          <a:lstStyle/>
          <a:p>
            <a:pPr algn="r"/>
            <a:r>
              <a:rPr lang="en-US" sz="2400" dirty="0"/>
              <a:t>Ground</a:t>
            </a:r>
          </a:p>
          <a:p>
            <a:pPr algn="r"/>
            <a:r>
              <a:rPr lang="en-US" sz="2400" dirty="0"/>
              <a:t>truth</a:t>
            </a:r>
          </a:p>
        </p:txBody>
      </p:sp>
      <p:sp>
        <p:nvSpPr>
          <p:cNvPr id="41" name="Rectangle 40"/>
          <p:cNvSpPr/>
          <p:nvPr/>
        </p:nvSpPr>
        <p:spPr>
          <a:xfrm>
            <a:off x="400247" y="3752732"/>
            <a:ext cx="2622513" cy="830997"/>
          </a:xfrm>
          <a:prstGeom prst="rect">
            <a:avLst/>
          </a:prstGeom>
        </p:spPr>
        <p:txBody>
          <a:bodyPr wrap="none">
            <a:spAutoFit/>
          </a:bodyPr>
          <a:lstStyle/>
          <a:p>
            <a:pPr algn="r"/>
            <a:r>
              <a:rPr lang="en-US" sz="2400" dirty="0"/>
              <a:t>Noisy &amp; incomplete</a:t>
            </a:r>
          </a:p>
          <a:p>
            <a:pPr algn="r"/>
            <a:r>
              <a:rPr lang="en-US" sz="2400" dirty="0"/>
              <a:t>observations</a:t>
            </a:r>
          </a:p>
        </p:txBody>
      </p:sp>
      <p:sp>
        <p:nvSpPr>
          <p:cNvPr id="42" name="Rectangle 41"/>
          <p:cNvSpPr/>
          <p:nvPr/>
        </p:nvSpPr>
        <p:spPr>
          <a:xfrm>
            <a:off x="1084876" y="5096882"/>
            <a:ext cx="2008435" cy="830997"/>
          </a:xfrm>
          <a:prstGeom prst="rect">
            <a:avLst/>
          </a:prstGeom>
        </p:spPr>
        <p:txBody>
          <a:bodyPr wrap="none">
            <a:spAutoFit/>
          </a:bodyPr>
          <a:lstStyle/>
          <a:p>
            <a:pPr algn="r"/>
            <a:r>
              <a:rPr lang="en-US" sz="2400" dirty="0"/>
              <a:t>Emulator</a:t>
            </a:r>
          </a:p>
          <a:p>
            <a:pPr algn="r"/>
            <a:r>
              <a:rPr lang="en-US" sz="2400" dirty="0"/>
              <a:t>reconstruction</a:t>
            </a:r>
          </a:p>
        </p:txBody>
      </p:sp>
    </p:spTree>
    <p:extLst>
      <p:ext uri="{BB962C8B-B14F-4D97-AF65-F5344CB8AC3E}">
        <p14:creationId xmlns:p14="http://schemas.microsoft.com/office/powerpoint/2010/main" val="85839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Assimiliation</a:t>
            </a:r>
            <a:r>
              <a:rPr lang="en-US" dirty="0" smtClean="0"/>
              <a:t> with True vs. Estimated Simulator Derivatives</a:t>
            </a:r>
            <a:endParaRPr lang="en-US" dirty="0"/>
          </a:p>
        </p:txBody>
      </p:sp>
      <p:pic>
        <p:nvPicPr>
          <p:cNvPr id="4" name="Picture 3"/>
          <p:cNvPicPr>
            <a:picLocks noChangeAspect="1"/>
          </p:cNvPicPr>
          <p:nvPr/>
        </p:nvPicPr>
        <p:blipFill>
          <a:blip r:embed="rId2"/>
          <a:stretch>
            <a:fillRect/>
          </a:stretch>
        </p:blipFill>
        <p:spPr>
          <a:xfrm>
            <a:off x="8496979" y="829628"/>
            <a:ext cx="2715133" cy="2559347"/>
          </a:xfrm>
          <a:prstGeom prst="rect">
            <a:avLst/>
          </a:prstGeom>
        </p:spPr>
      </p:pic>
      <p:pic>
        <p:nvPicPr>
          <p:cNvPr id="5" name="Picture 4"/>
          <p:cNvPicPr>
            <a:picLocks noChangeAspect="1"/>
          </p:cNvPicPr>
          <p:nvPr/>
        </p:nvPicPr>
        <p:blipFill>
          <a:blip r:embed="rId3"/>
          <a:stretch>
            <a:fillRect/>
          </a:stretch>
        </p:blipFill>
        <p:spPr>
          <a:xfrm>
            <a:off x="8233023" y="3722739"/>
            <a:ext cx="3300549" cy="2524630"/>
          </a:xfrm>
          <a:prstGeom prst="rect">
            <a:avLst/>
          </a:prstGeom>
        </p:spPr>
      </p:pic>
      <p:grpSp>
        <p:nvGrpSpPr>
          <p:cNvPr id="13" name="Group 12"/>
          <p:cNvGrpSpPr/>
          <p:nvPr/>
        </p:nvGrpSpPr>
        <p:grpSpPr>
          <a:xfrm>
            <a:off x="162560" y="551849"/>
            <a:ext cx="4419600" cy="6056396"/>
            <a:chOff x="398348" y="874961"/>
            <a:chExt cx="4183812" cy="5733284"/>
          </a:xfrm>
        </p:grpSpPr>
        <p:pic>
          <p:nvPicPr>
            <p:cNvPr id="3" name="Picture 2"/>
            <p:cNvPicPr>
              <a:picLocks noChangeAspect="1"/>
            </p:cNvPicPr>
            <p:nvPr/>
          </p:nvPicPr>
          <p:blipFill rotWithShape="1">
            <a:blip r:embed="rId4"/>
            <a:srcRect l="536" r="-15"/>
            <a:stretch/>
          </p:blipFill>
          <p:spPr>
            <a:xfrm>
              <a:off x="629920" y="874961"/>
              <a:ext cx="3952240" cy="5733284"/>
            </a:xfrm>
            <a:prstGeom prst="rect">
              <a:avLst/>
            </a:prstGeom>
          </p:spPr>
        </p:pic>
        <p:sp>
          <p:nvSpPr>
            <p:cNvPr id="7" name="Rectangle 6"/>
            <p:cNvSpPr/>
            <p:nvPr/>
          </p:nvSpPr>
          <p:spPr>
            <a:xfrm>
              <a:off x="398348" y="1849509"/>
              <a:ext cx="287206" cy="262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4386" y="874961"/>
              <a:ext cx="287206" cy="262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2773" y="2692577"/>
              <a:ext cx="287206" cy="262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1819" y="4387452"/>
              <a:ext cx="287206" cy="262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005226" y="1740199"/>
            <a:ext cx="2930168" cy="2715004"/>
            <a:chOff x="5363118" y="2154634"/>
            <a:chExt cx="2930168" cy="2715004"/>
          </a:xfrm>
        </p:grpSpPr>
        <p:pic>
          <p:nvPicPr>
            <p:cNvPr id="6" name="Picture 5"/>
            <p:cNvPicPr>
              <a:picLocks noChangeAspect="1"/>
            </p:cNvPicPr>
            <p:nvPr/>
          </p:nvPicPr>
          <p:blipFill>
            <a:blip r:embed="rId5"/>
            <a:stretch>
              <a:fillRect/>
            </a:stretch>
          </p:blipFill>
          <p:spPr>
            <a:xfrm>
              <a:off x="5625914" y="2154634"/>
              <a:ext cx="2667372" cy="2715004"/>
            </a:xfrm>
            <a:prstGeom prst="rect">
              <a:avLst/>
            </a:prstGeom>
          </p:spPr>
        </p:pic>
        <p:sp>
          <p:nvSpPr>
            <p:cNvPr id="11" name="Rectangle 10"/>
            <p:cNvSpPr/>
            <p:nvPr/>
          </p:nvSpPr>
          <p:spPr>
            <a:xfrm>
              <a:off x="5363118" y="2184267"/>
              <a:ext cx="287206" cy="262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9116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14">
            <a:extLst>
              <a:ext uri="{FF2B5EF4-FFF2-40B4-BE49-F238E27FC236}">
                <a16:creationId xmlns:a16="http://schemas.microsoft.com/office/drawing/2014/main" id="{0A345347-5EA8-734D-96DD-E94912EE137D}"/>
              </a:ext>
            </a:extLst>
          </p:cNvPr>
          <p:cNvSpPr txBox="1">
            <a:spLocks/>
          </p:cNvSpPr>
          <p:nvPr/>
        </p:nvSpPr>
        <p:spPr>
          <a:xfrm>
            <a:off x="173736" y="975030"/>
            <a:ext cx="11423753" cy="534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solidFill>
                  <a:srgbClr val="FF0000"/>
                </a:solidFill>
                <a:cs typeface="Arial" panose="020B0604020202020204" pitchFamily="34" charset="0"/>
              </a:rPr>
              <a:t>1 </a:t>
            </a:r>
            <a:r>
              <a:rPr lang="en-US" sz="2400" b="1" dirty="0" smtClean="0">
                <a:solidFill>
                  <a:srgbClr val="FF0000"/>
                </a:solidFill>
                <a:cs typeface="Arial" panose="020B0604020202020204" pitchFamily="34" charset="0"/>
              </a:rPr>
              <a:t>Deep Differentiable Emulators for Inverse Problems in the Geosciences</a:t>
            </a:r>
            <a:endParaRPr lang="en-US" sz="2400" b="1" baseline="-25000" dirty="0" smtClean="0">
              <a:solidFill>
                <a:srgbClr val="FF0000"/>
              </a:solidFill>
              <a:cs typeface="Arial" panose="020B0604020202020204" pitchFamily="34" charset="0"/>
            </a:endParaRPr>
          </a:p>
        </p:txBody>
      </p:sp>
      <p:sp>
        <p:nvSpPr>
          <p:cNvPr id="4" name="Content Placeholder 14">
            <a:extLst>
              <a:ext uri="{FF2B5EF4-FFF2-40B4-BE49-F238E27FC236}">
                <a16:creationId xmlns:a16="http://schemas.microsoft.com/office/drawing/2014/main" id="{0A345347-5EA8-734D-96DD-E94912EE137D}"/>
              </a:ext>
            </a:extLst>
          </p:cNvPr>
          <p:cNvSpPr txBox="1">
            <a:spLocks/>
          </p:cNvSpPr>
          <p:nvPr/>
        </p:nvSpPr>
        <p:spPr>
          <a:xfrm>
            <a:off x="173735" y="3034430"/>
            <a:ext cx="11423753" cy="534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cs typeface="Arial" panose="020B0604020202020204" pitchFamily="34" charset="0"/>
              </a:rPr>
              <a:t>2 </a:t>
            </a:r>
            <a:r>
              <a:rPr lang="en-US" sz="2400" b="1" dirty="0" smtClean="0">
                <a:cs typeface="Arial" panose="020B0604020202020204" pitchFamily="34" charset="0"/>
              </a:rPr>
              <a:t>Hybrid Emulators</a:t>
            </a:r>
            <a:endParaRPr lang="en-US" sz="2400" b="1" baseline="-25000" dirty="0" smtClean="0">
              <a:cs typeface="Arial" panose="020B0604020202020204" pitchFamily="34" charset="0"/>
            </a:endParaRPr>
          </a:p>
        </p:txBody>
      </p:sp>
      <p:sp>
        <p:nvSpPr>
          <p:cNvPr id="5" name="Content Placeholder 14">
            <a:extLst>
              <a:ext uri="{FF2B5EF4-FFF2-40B4-BE49-F238E27FC236}">
                <a16:creationId xmlns:a16="http://schemas.microsoft.com/office/drawing/2014/main" id="{0A345347-5EA8-734D-96DD-E94912EE137D}"/>
              </a:ext>
            </a:extLst>
          </p:cNvPr>
          <p:cNvSpPr txBox="1">
            <a:spLocks/>
          </p:cNvSpPr>
          <p:nvPr/>
        </p:nvSpPr>
        <p:spPr>
          <a:xfrm>
            <a:off x="173734" y="5093830"/>
            <a:ext cx="11423753" cy="534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cs typeface="Arial" panose="020B0604020202020204" pitchFamily="34" charset="0"/>
              </a:rPr>
              <a:t>3 </a:t>
            </a:r>
            <a:r>
              <a:rPr lang="en-US" sz="2400" b="1" dirty="0" smtClean="0">
                <a:cs typeface="Arial" panose="020B0604020202020204" pitchFamily="34" charset="0"/>
              </a:rPr>
              <a:t>ML Models as Earth System Model </a:t>
            </a:r>
            <a:r>
              <a:rPr lang="en-US" sz="2400" b="1" dirty="0" smtClean="0">
                <a:cs typeface="Arial" panose="020B0604020202020204" pitchFamily="34" charset="0"/>
              </a:rPr>
              <a:t>Components</a:t>
            </a:r>
            <a:endParaRPr lang="en-US" sz="2400" b="1" baseline="-25000" dirty="0" smtClean="0">
              <a:cs typeface="Arial" panose="020B0604020202020204" pitchFamily="34" charset="0"/>
            </a:endParaRPr>
          </a:p>
        </p:txBody>
      </p:sp>
    </p:spTree>
    <p:extLst>
      <p:ext uri="{BB962C8B-B14F-4D97-AF65-F5344CB8AC3E}">
        <p14:creationId xmlns:p14="http://schemas.microsoft.com/office/powerpoint/2010/main" val="6347678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B5CB4E-2DDD-E94D-9C18-775D67298B52}"/>
              </a:ext>
            </a:extLst>
          </p:cNvPr>
          <p:cNvSpPr>
            <a:spLocks noGrp="1"/>
          </p:cNvSpPr>
          <p:nvPr>
            <p:ph type="title"/>
          </p:nvPr>
        </p:nvSpPr>
        <p:spPr/>
        <p:txBody>
          <a:bodyPr/>
          <a:lstStyle/>
          <a:p>
            <a:r>
              <a:rPr lang="en-US" smtClean="0"/>
              <a:t>Application 2: Model Tuning</a:t>
            </a:r>
            <a:endParaRPr lang="en-DE" dirty="0"/>
          </a:p>
        </p:txBody>
      </p:sp>
      <p:pic>
        <p:nvPicPr>
          <p:cNvPr id="1030" name="Picture 6" descr="https://cdn.discordapp.com/attachments/785935824147447908/831574293581660231/emulator_eval_f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6923" b="34616"/>
          <a:stretch/>
        </p:blipFill>
        <p:spPr bwMode="auto">
          <a:xfrm>
            <a:off x="3189479" y="3071129"/>
            <a:ext cx="2995875" cy="18862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dn.discordapp.com/attachments/785935824147447908/831574330461913158/emulator_eval_f8.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8323" b="34040"/>
          <a:stretch/>
        </p:blipFill>
        <p:spPr bwMode="auto">
          <a:xfrm>
            <a:off x="5973458" y="3037652"/>
            <a:ext cx="2995153" cy="19350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discordapp.com/attachments/785935824147447908/831574332819636284/emulator_eval_f1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8304" b="34040"/>
          <a:stretch/>
        </p:blipFill>
        <p:spPr bwMode="auto">
          <a:xfrm>
            <a:off x="8860765" y="3037651"/>
            <a:ext cx="2995875" cy="19350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48394" y="2059981"/>
            <a:ext cx="644728" cy="379656"/>
          </a:xfrm>
          <a:prstGeom prst="rect">
            <a:avLst/>
          </a:prstGeom>
          <a:noFill/>
        </p:spPr>
        <p:txBody>
          <a:bodyPr wrap="none" rtlCol="0">
            <a:spAutoFit/>
          </a:bodyPr>
          <a:lstStyle/>
          <a:p>
            <a:r>
              <a:rPr lang="en-US" sz="1867" dirty="0"/>
              <a:t>F = 4</a:t>
            </a:r>
          </a:p>
        </p:txBody>
      </p:sp>
      <p:sp>
        <p:nvSpPr>
          <p:cNvPr id="17" name="TextBox 16"/>
          <p:cNvSpPr txBox="1"/>
          <p:nvPr/>
        </p:nvSpPr>
        <p:spPr>
          <a:xfrm>
            <a:off x="6797292" y="2059981"/>
            <a:ext cx="644728" cy="379656"/>
          </a:xfrm>
          <a:prstGeom prst="rect">
            <a:avLst/>
          </a:prstGeom>
          <a:noFill/>
        </p:spPr>
        <p:txBody>
          <a:bodyPr wrap="none" rtlCol="0">
            <a:spAutoFit/>
          </a:bodyPr>
          <a:lstStyle/>
          <a:p>
            <a:r>
              <a:rPr lang="en-US" sz="1867" dirty="0"/>
              <a:t>F = 8</a:t>
            </a:r>
          </a:p>
        </p:txBody>
      </p:sp>
      <p:sp>
        <p:nvSpPr>
          <p:cNvPr id="18" name="TextBox 17"/>
          <p:cNvSpPr txBox="1"/>
          <p:nvPr/>
        </p:nvSpPr>
        <p:spPr>
          <a:xfrm>
            <a:off x="9451919" y="2059981"/>
            <a:ext cx="766557" cy="379656"/>
          </a:xfrm>
          <a:prstGeom prst="rect">
            <a:avLst/>
          </a:prstGeom>
          <a:noFill/>
        </p:spPr>
        <p:txBody>
          <a:bodyPr wrap="none" rtlCol="0">
            <a:spAutoFit/>
          </a:bodyPr>
          <a:lstStyle/>
          <a:p>
            <a:r>
              <a:rPr lang="en-US" sz="1867" dirty="0"/>
              <a:t>F = 14</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4273" y="5023497"/>
            <a:ext cx="1140471" cy="1244447"/>
          </a:xfrm>
          <a:prstGeom prst="rect">
            <a:avLst/>
          </a:prstGeom>
        </p:spPr>
      </p:pic>
      <p:sp>
        <p:nvSpPr>
          <p:cNvPr id="19" name="TextBox 18"/>
          <p:cNvSpPr txBox="1"/>
          <p:nvPr/>
        </p:nvSpPr>
        <p:spPr>
          <a:xfrm>
            <a:off x="9804839" y="5614953"/>
            <a:ext cx="1033745" cy="584775"/>
          </a:xfrm>
          <a:prstGeom prst="rect">
            <a:avLst/>
          </a:prstGeom>
          <a:noFill/>
        </p:spPr>
        <p:txBody>
          <a:bodyPr wrap="none" rtlCol="0">
            <a:spAutoFit/>
          </a:bodyPr>
          <a:lstStyle/>
          <a:p>
            <a:pPr algn="r"/>
            <a:r>
              <a:rPr lang="en-US" sz="1600" dirty="0"/>
              <a:t>Vadim</a:t>
            </a:r>
          </a:p>
          <a:p>
            <a:pPr algn="r"/>
            <a:r>
              <a:rPr lang="en-US" sz="1600" dirty="0" err="1"/>
              <a:t>Zinchenko</a:t>
            </a:r>
            <a:endParaRPr lang="en-US" sz="1600" dirty="0"/>
          </a:p>
        </p:txBody>
      </p:sp>
      <p:pic>
        <p:nvPicPr>
          <p:cNvPr id="43" name="Picture 42"/>
          <p:cNvPicPr>
            <a:picLocks noChangeAspect="1"/>
          </p:cNvPicPr>
          <p:nvPr/>
        </p:nvPicPr>
        <p:blipFill rotWithShape="1">
          <a:blip r:embed="rId7"/>
          <a:srcRect l="14501" r="8895"/>
          <a:stretch/>
        </p:blipFill>
        <p:spPr>
          <a:xfrm>
            <a:off x="1445120" y="5160769"/>
            <a:ext cx="4035153" cy="1354492"/>
          </a:xfrm>
          <a:prstGeom prst="rect">
            <a:avLst/>
          </a:prstGeom>
        </p:spPr>
      </p:pic>
      <p:pic>
        <p:nvPicPr>
          <p:cNvPr id="44" name="Picture 43"/>
          <p:cNvPicPr>
            <a:picLocks noChangeAspect="1"/>
          </p:cNvPicPr>
          <p:nvPr/>
        </p:nvPicPr>
        <p:blipFill>
          <a:blip r:embed="rId8"/>
          <a:stretch>
            <a:fillRect/>
          </a:stretch>
        </p:blipFill>
        <p:spPr>
          <a:xfrm>
            <a:off x="5491453" y="5595664"/>
            <a:ext cx="796569" cy="525211"/>
          </a:xfrm>
          <a:prstGeom prst="rect">
            <a:avLst/>
          </a:prstGeom>
        </p:spPr>
      </p:pic>
      <p:pic>
        <p:nvPicPr>
          <p:cNvPr id="45" name="Picture 44"/>
          <p:cNvPicPr>
            <a:picLocks noChangeAspect="1"/>
          </p:cNvPicPr>
          <p:nvPr/>
        </p:nvPicPr>
        <p:blipFill rotWithShape="1">
          <a:blip r:embed="rId9"/>
          <a:srcRect l="1" t="1" r="81061" b="-16115"/>
          <a:stretch/>
        </p:blipFill>
        <p:spPr>
          <a:xfrm>
            <a:off x="911424" y="5640821"/>
            <a:ext cx="224307" cy="423168"/>
          </a:xfrm>
          <a:prstGeom prst="rect">
            <a:avLst/>
          </a:prstGeom>
        </p:spPr>
      </p:pic>
      <p:pic>
        <p:nvPicPr>
          <p:cNvPr id="46" name="Picture 45"/>
          <p:cNvPicPr>
            <a:picLocks noChangeAspect="1"/>
          </p:cNvPicPr>
          <p:nvPr/>
        </p:nvPicPr>
        <p:blipFill rotWithShape="1">
          <a:blip r:embed="rId7"/>
          <a:srcRect l="86425" t="37992" r="8895" b="37404"/>
          <a:stretch/>
        </p:blipFill>
        <p:spPr>
          <a:xfrm>
            <a:off x="1183491" y="5651507"/>
            <a:ext cx="246525" cy="333251"/>
          </a:xfrm>
          <a:prstGeom prst="rect">
            <a:avLst/>
          </a:prstGeom>
        </p:spPr>
      </p:pic>
      <p:pic>
        <p:nvPicPr>
          <p:cNvPr id="48" name="Picture 47"/>
          <p:cNvPicPr>
            <a:picLocks noChangeAspect="1"/>
          </p:cNvPicPr>
          <p:nvPr/>
        </p:nvPicPr>
        <p:blipFill rotWithShape="1">
          <a:blip r:embed="rId7"/>
          <a:srcRect l="86425" t="37992" r="8895" b="37404"/>
          <a:stretch/>
        </p:blipFill>
        <p:spPr>
          <a:xfrm>
            <a:off x="1173370" y="5933939"/>
            <a:ext cx="246525" cy="333251"/>
          </a:xfrm>
          <a:prstGeom prst="rect">
            <a:avLst/>
          </a:prstGeom>
        </p:spPr>
      </p:pic>
      <p:sp>
        <p:nvSpPr>
          <p:cNvPr id="49" name="TextBox 48"/>
          <p:cNvSpPr txBox="1"/>
          <p:nvPr/>
        </p:nvSpPr>
        <p:spPr>
          <a:xfrm>
            <a:off x="802209" y="5872949"/>
            <a:ext cx="330540" cy="420564"/>
          </a:xfrm>
          <a:prstGeom prst="rect">
            <a:avLst/>
          </a:prstGeom>
          <a:noFill/>
        </p:spPr>
        <p:txBody>
          <a:bodyPr wrap="none" rtlCol="0">
            <a:spAutoFit/>
          </a:bodyPr>
          <a:lstStyle/>
          <a:p>
            <a:r>
              <a:rPr lang="en-US" sz="2133" dirty="0">
                <a:solidFill>
                  <a:schemeClr val="accent3">
                    <a:lumMod val="50000"/>
                  </a:schemeClr>
                </a:solidFill>
              </a:rPr>
              <a:t>θ</a:t>
            </a:r>
          </a:p>
        </p:txBody>
      </p:sp>
      <p:cxnSp>
        <p:nvCxnSpPr>
          <p:cNvPr id="50" name="Straight Connector 49"/>
          <p:cNvCxnSpPr/>
          <p:nvPr/>
        </p:nvCxnSpPr>
        <p:spPr>
          <a:xfrm flipV="1">
            <a:off x="3558028" y="1636178"/>
            <a:ext cx="0" cy="36926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860442" y="2005441"/>
            <a:ext cx="6008352" cy="1974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6747863" y="1636177"/>
            <a:ext cx="0" cy="389008"/>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9724193" y="1636181"/>
            <a:ext cx="0" cy="36926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Picture 53" descr="https://upload.wikimedia.org/wikipedia/commons/thumb/d/db/GOES-13_Satellite_Eyeing_System_With_a_High_Risk_of_Severe_Weather_%285659164350%29.jpg/582px-GOES-13_Satellite_Eyeing_System_With_a_High_Risk_of_Severe_Weather_%285659164350%29.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5672" t="31141" b="22004"/>
          <a:stretch/>
        </p:blipFill>
        <p:spPr bwMode="auto">
          <a:xfrm>
            <a:off x="5970188" y="757302"/>
            <a:ext cx="1133320" cy="681997"/>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a:off x="2427383" y="1636177"/>
            <a:ext cx="206502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2" descr="Climate mode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19895" y="1177156"/>
            <a:ext cx="922900" cy="91804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limate mode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76993" y="1181837"/>
            <a:ext cx="922900" cy="91804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limate mode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22097" y="1177156"/>
            <a:ext cx="922900" cy="91804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https://upload.wikimedia.org/wikipedia/commons/thumb/d/db/GOES-13_Satellite_Eyeing_System_With_a_High_Risk_of_Severe_Weather_%285659164350%29.jpg/582px-GOES-13_Satellite_Eyeing_System_With_a_High_Risk_of_Severe_Weather_%285659164350%29.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5672" t="31141" b="22004"/>
          <a:stretch/>
        </p:blipFill>
        <p:spPr bwMode="auto">
          <a:xfrm>
            <a:off x="9188900" y="761662"/>
            <a:ext cx="1133320" cy="681997"/>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p:cNvCxnSpPr/>
          <p:nvPr/>
        </p:nvCxnSpPr>
        <p:spPr>
          <a:xfrm flipV="1">
            <a:off x="5403714" y="777375"/>
            <a:ext cx="480053" cy="4064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744996" y="2005440"/>
            <a:ext cx="174728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642948" y="1636177"/>
            <a:ext cx="206502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890914" y="1636177"/>
            <a:ext cx="160136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8619096" y="796469"/>
            <a:ext cx="480053" cy="4064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504244" y="1759992"/>
            <a:ext cx="365806" cy="502766"/>
          </a:xfrm>
          <a:prstGeom prst="rect">
            <a:avLst/>
          </a:prstGeom>
          <a:noFill/>
        </p:spPr>
        <p:txBody>
          <a:bodyPr wrap="none" rtlCol="0">
            <a:spAutoFit/>
          </a:bodyPr>
          <a:lstStyle/>
          <a:p>
            <a:r>
              <a:rPr lang="en-US" sz="2667" dirty="0">
                <a:solidFill>
                  <a:schemeClr val="accent6">
                    <a:lumMod val="75000"/>
                  </a:schemeClr>
                </a:solidFill>
              </a:rPr>
              <a:t>θ</a:t>
            </a:r>
          </a:p>
        </p:txBody>
      </p:sp>
      <p:sp>
        <p:nvSpPr>
          <p:cNvPr id="4" name="Rectangle 3"/>
          <p:cNvSpPr/>
          <p:nvPr/>
        </p:nvSpPr>
        <p:spPr>
          <a:xfrm>
            <a:off x="3189479" y="4005173"/>
            <a:ext cx="8667163" cy="98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TextBox 65"/>
          <p:cNvSpPr txBox="1"/>
          <p:nvPr/>
        </p:nvSpPr>
        <p:spPr>
          <a:xfrm>
            <a:off x="245924" y="2785061"/>
            <a:ext cx="1253420" cy="420564"/>
          </a:xfrm>
          <a:prstGeom prst="rect">
            <a:avLst/>
          </a:prstGeom>
          <a:noFill/>
        </p:spPr>
        <p:txBody>
          <a:bodyPr wrap="none" rtlCol="0">
            <a:spAutoFit/>
          </a:bodyPr>
          <a:lstStyle/>
          <a:p>
            <a:r>
              <a:rPr lang="en-US" sz="2133" dirty="0"/>
              <a:t>Simulator</a:t>
            </a:r>
          </a:p>
        </p:txBody>
      </p:sp>
      <p:pic>
        <p:nvPicPr>
          <p:cNvPr id="67" name="Picture 66"/>
          <p:cNvPicPr>
            <a:picLocks noChangeAspect="1"/>
          </p:cNvPicPr>
          <p:nvPr/>
        </p:nvPicPr>
        <p:blipFill>
          <a:blip r:embed="rId12"/>
          <a:stretch>
            <a:fillRect/>
          </a:stretch>
        </p:blipFill>
        <p:spPr>
          <a:xfrm>
            <a:off x="110945" y="3215404"/>
            <a:ext cx="3078535" cy="465017"/>
          </a:xfrm>
          <a:prstGeom prst="rect">
            <a:avLst/>
          </a:prstGeom>
        </p:spPr>
      </p:pic>
      <p:sp>
        <p:nvSpPr>
          <p:cNvPr id="68" name="TextBox 67"/>
          <p:cNvSpPr txBox="1"/>
          <p:nvPr/>
        </p:nvSpPr>
        <p:spPr>
          <a:xfrm>
            <a:off x="272479" y="3964360"/>
            <a:ext cx="2542234" cy="420564"/>
          </a:xfrm>
          <a:prstGeom prst="rect">
            <a:avLst/>
          </a:prstGeom>
          <a:noFill/>
        </p:spPr>
        <p:txBody>
          <a:bodyPr wrap="none" rtlCol="0">
            <a:spAutoFit/>
          </a:bodyPr>
          <a:lstStyle/>
          <a:p>
            <a:r>
              <a:rPr lang="en-US" sz="2133" dirty="0"/>
              <a:t>Conditional emulator</a:t>
            </a:r>
          </a:p>
        </p:txBody>
      </p:sp>
    </p:spTree>
    <p:extLst>
      <p:ext uri="{BB962C8B-B14F-4D97-AF65-F5344CB8AC3E}">
        <p14:creationId xmlns:p14="http://schemas.microsoft.com/office/powerpoint/2010/main" val="26780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P spid="49" grpId="0"/>
      <p:bldP spid="4" grpId="0" animBg="1"/>
      <p:bldP spid="66" grpId="0"/>
      <p:bldP spid="6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s://cdn.discordapp.com/attachments/785935824147447908/831603878960824350/a_simulation_f.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8329"/>
          <a:stretch/>
        </p:blipFill>
        <p:spPr bwMode="auto">
          <a:xfrm>
            <a:off x="8831282" y="583478"/>
            <a:ext cx="2990220" cy="137298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dn.discordapp.com/attachments/785935824147447908/831603884433866812/b_emulation_fes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8329"/>
          <a:stretch/>
        </p:blipFill>
        <p:spPr bwMode="auto">
          <a:xfrm>
            <a:off x="8831283" y="1917087"/>
            <a:ext cx="2990219" cy="137298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cdn.discordapp.com/attachments/785935824147447908/831603892382072892/c_emulation_fadd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8329"/>
          <a:stretch/>
        </p:blipFill>
        <p:spPr bwMode="auto">
          <a:xfrm>
            <a:off x="8831283" y="3276478"/>
            <a:ext cx="2990220" cy="137298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cdn.discordapp.com/attachments/785935824147447908/831603894714368080/d_emulation_fsubtract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8232"/>
          <a:stretch/>
        </p:blipFill>
        <p:spPr bwMode="auto">
          <a:xfrm>
            <a:off x="8812245" y="4771809"/>
            <a:ext cx="3009696" cy="138028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7FB5CB4E-2DDD-E94D-9C18-775D67298B52}"/>
              </a:ext>
            </a:extLst>
          </p:cNvPr>
          <p:cNvSpPr>
            <a:spLocks noGrp="1"/>
          </p:cNvSpPr>
          <p:nvPr>
            <p:ph type="title"/>
          </p:nvPr>
        </p:nvSpPr>
        <p:spPr/>
        <p:txBody>
          <a:bodyPr/>
          <a:lstStyle/>
          <a:p>
            <a:r>
              <a:rPr lang="en-US" smtClean="0"/>
              <a:t>Application 2: Model Tuning</a:t>
            </a:r>
            <a:endParaRPr lang="en-DE" dirty="0"/>
          </a:p>
        </p:txBody>
      </p:sp>
      <p:pic>
        <p:nvPicPr>
          <p:cNvPr id="2054" name="Picture 6" descr="https://cdn.discordapp.com/attachments/785935824147447908/831604182125248642/estimated_parameters_on_noisy_obsstd0.53std_si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403" y="3555591"/>
            <a:ext cx="4174107" cy="27827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95902" y="1320070"/>
            <a:ext cx="4751904" cy="2061718"/>
          </a:xfrm>
          <a:prstGeom prst="rect">
            <a:avLst/>
          </a:prstGeom>
          <a:noFill/>
        </p:spPr>
        <p:txBody>
          <a:bodyPr wrap="square" rtlCol="0">
            <a:spAutoFit/>
          </a:bodyPr>
          <a:lstStyle/>
          <a:p>
            <a:r>
              <a:rPr lang="en-US" sz="2133" dirty="0" smtClean="0"/>
              <a:t>Task: estimate parameter from noisy, incomplete observations</a:t>
            </a:r>
          </a:p>
          <a:p>
            <a:endParaRPr lang="en-US" sz="2133" dirty="0" smtClean="0"/>
          </a:p>
          <a:p>
            <a:r>
              <a:rPr lang="en-US" sz="2133" dirty="0" smtClean="0"/>
              <a:t>Strategy</a:t>
            </a:r>
            <a:r>
              <a:rPr lang="en-US" sz="2133" dirty="0"/>
              <a:t>: estimate simulator parameters by optimizing over the input to a conditional emulator</a:t>
            </a:r>
          </a:p>
        </p:txBody>
      </p:sp>
      <p:sp>
        <p:nvSpPr>
          <p:cNvPr id="3" name="Rectangle 2"/>
          <p:cNvSpPr/>
          <p:nvPr/>
        </p:nvSpPr>
        <p:spPr>
          <a:xfrm>
            <a:off x="7577862" y="619973"/>
            <a:ext cx="1253420" cy="748795"/>
          </a:xfrm>
          <a:prstGeom prst="rect">
            <a:avLst/>
          </a:prstGeom>
        </p:spPr>
        <p:txBody>
          <a:bodyPr wrap="none">
            <a:spAutoFit/>
          </a:bodyPr>
          <a:lstStyle/>
          <a:p>
            <a:pPr algn="r"/>
            <a:r>
              <a:rPr lang="en-US" sz="2133" dirty="0"/>
              <a:t>Simulator</a:t>
            </a:r>
          </a:p>
          <a:p>
            <a:pPr algn="r"/>
            <a:r>
              <a:rPr lang="en-US" sz="2133" dirty="0"/>
              <a:t>F = 7.1</a:t>
            </a:r>
          </a:p>
        </p:txBody>
      </p:sp>
      <p:sp>
        <p:nvSpPr>
          <p:cNvPr id="15" name="Rectangle 14"/>
          <p:cNvSpPr/>
          <p:nvPr/>
        </p:nvSpPr>
        <p:spPr>
          <a:xfrm>
            <a:off x="6289047" y="1970305"/>
            <a:ext cx="2542234" cy="748795"/>
          </a:xfrm>
          <a:prstGeom prst="rect">
            <a:avLst/>
          </a:prstGeom>
        </p:spPr>
        <p:txBody>
          <a:bodyPr wrap="none">
            <a:spAutoFit/>
          </a:bodyPr>
          <a:lstStyle/>
          <a:p>
            <a:pPr algn="r"/>
            <a:r>
              <a:rPr lang="en-US" sz="2133" dirty="0"/>
              <a:t>Conditional emulator</a:t>
            </a:r>
          </a:p>
          <a:p>
            <a:pPr algn="r"/>
            <a:r>
              <a:rPr lang="en-US" sz="2133" dirty="0"/>
              <a:t>F = 7.0 (optimized)</a:t>
            </a:r>
          </a:p>
        </p:txBody>
      </p:sp>
      <p:sp>
        <p:nvSpPr>
          <p:cNvPr id="16" name="Rectangle 15"/>
          <p:cNvSpPr/>
          <p:nvPr/>
        </p:nvSpPr>
        <p:spPr>
          <a:xfrm>
            <a:off x="6289047" y="3213245"/>
            <a:ext cx="2542234" cy="748795"/>
          </a:xfrm>
          <a:prstGeom prst="rect">
            <a:avLst/>
          </a:prstGeom>
        </p:spPr>
        <p:txBody>
          <a:bodyPr wrap="none">
            <a:spAutoFit/>
          </a:bodyPr>
          <a:lstStyle/>
          <a:p>
            <a:pPr algn="r"/>
            <a:r>
              <a:rPr lang="en-US" sz="2133" dirty="0"/>
              <a:t>Conditional emulator</a:t>
            </a:r>
          </a:p>
          <a:p>
            <a:pPr algn="r"/>
            <a:r>
              <a:rPr lang="en-US" sz="2133" dirty="0"/>
              <a:t>F = 5.0 (too low)</a:t>
            </a:r>
          </a:p>
        </p:txBody>
      </p:sp>
      <p:sp>
        <p:nvSpPr>
          <p:cNvPr id="17" name="Rectangle 16"/>
          <p:cNvSpPr/>
          <p:nvPr/>
        </p:nvSpPr>
        <p:spPr>
          <a:xfrm>
            <a:off x="6289047" y="4890875"/>
            <a:ext cx="2542234" cy="748795"/>
          </a:xfrm>
          <a:prstGeom prst="rect">
            <a:avLst/>
          </a:prstGeom>
        </p:spPr>
        <p:txBody>
          <a:bodyPr wrap="none">
            <a:spAutoFit/>
          </a:bodyPr>
          <a:lstStyle/>
          <a:p>
            <a:pPr algn="r"/>
            <a:r>
              <a:rPr lang="en-US" sz="2133" dirty="0"/>
              <a:t>Conditional emulator</a:t>
            </a:r>
          </a:p>
          <a:p>
            <a:pPr algn="r"/>
            <a:r>
              <a:rPr lang="en-US" sz="2133" dirty="0"/>
              <a:t>F = </a:t>
            </a:r>
            <a:r>
              <a:rPr lang="en-US" sz="2133" dirty="0" smtClean="0"/>
              <a:t>9.0 </a:t>
            </a:r>
            <a:r>
              <a:rPr lang="en-US" sz="2133" dirty="0"/>
              <a:t>(too high)</a:t>
            </a:r>
          </a:p>
        </p:txBody>
      </p:sp>
    </p:spTree>
    <p:extLst>
      <p:ext uri="{BB962C8B-B14F-4D97-AF65-F5344CB8AC3E}">
        <p14:creationId xmlns:p14="http://schemas.microsoft.com/office/powerpoint/2010/main" val="44136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B5CB4E-2DDD-E94D-9C18-775D67298B52}"/>
              </a:ext>
            </a:extLst>
          </p:cNvPr>
          <p:cNvSpPr>
            <a:spLocks noGrp="1"/>
          </p:cNvSpPr>
          <p:nvPr>
            <p:ph type="title"/>
          </p:nvPr>
        </p:nvSpPr>
        <p:spPr/>
        <p:txBody>
          <a:bodyPr>
            <a:normAutofit/>
          </a:bodyPr>
          <a:lstStyle/>
          <a:p>
            <a:r>
              <a:rPr lang="en-US" dirty="0" smtClean="0"/>
              <a:t>Application 3: Learning To Parameterize Sub-grid-scale Processes</a:t>
            </a:r>
            <a:endParaRPr lang="en-DE" dirty="0"/>
          </a:p>
        </p:txBody>
      </p:sp>
      <p:pic>
        <p:nvPicPr>
          <p:cNvPr id="4" name="Picture 3"/>
          <p:cNvPicPr>
            <a:picLocks noChangeAspect="1"/>
          </p:cNvPicPr>
          <p:nvPr/>
        </p:nvPicPr>
        <p:blipFill rotWithShape="1">
          <a:blip r:embed="rId4"/>
          <a:srcRect l="5712" t="7339" r="4481"/>
          <a:stretch/>
        </p:blipFill>
        <p:spPr>
          <a:xfrm>
            <a:off x="335360" y="4061059"/>
            <a:ext cx="5760640" cy="1212272"/>
          </a:xfrm>
          <a:prstGeom prst="rect">
            <a:avLst/>
          </a:prstGeom>
        </p:spPr>
      </p:pic>
      <p:pic>
        <p:nvPicPr>
          <p:cNvPr id="5" name="Lorenz 96 two-level visualiz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5067" y="3465793"/>
            <a:ext cx="5245596" cy="2622799"/>
          </a:xfrm>
          <a:prstGeom prst="rect">
            <a:avLst/>
          </a:prstGeom>
        </p:spPr>
      </p:pic>
      <p:sp>
        <p:nvSpPr>
          <p:cNvPr id="6" name="TextBox 5"/>
          <p:cNvSpPr txBox="1"/>
          <p:nvPr/>
        </p:nvSpPr>
        <p:spPr>
          <a:xfrm>
            <a:off x="9025617" y="5937223"/>
            <a:ext cx="2277290" cy="338554"/>
          </a:xfrm>
          <a:prstGeom prst="rect">
            <a:avLst/>
          </a:prstGeom>
          <a:noFill/>
        </p:spPr>
        <p:txBody>
          <a:bodyPr wrap="none" rtlCol="0">
            <a:spAutoFit/>
          </a:bodyPr>
          <a:lstStyle/>
          <a:p>
            <a:r>
              <a:rPr lang="en-US" sz="1600" dirty="0"/>
              <a:t>Animation: Stephan Rasp</a:t>
            </a:r>
          </a:p>
        </p:txBody>
      </p:sp>
      <p:cxnSp>
        <p:nvCxnSpPr>
          <p:cNvPr id="36" name="Straight Connector 35"/>
          <p:cNvCxnSpPr/>
          <p:nvPr/>
        </p:nvCxnSpPr>
        <p:spPr>
          <a:xfrm flipV="1">
            <a:off x="8367281" y="1971656"/>
            <a:ext cx="0" cy="9757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1263113" y="1968968"/>
            <a:ext cx="0" cy="9757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175352" y="1971658"/>
            <a:ext cx="0" cy="9757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43" name="Picture 42" descr="https://upload.wikimedia.org/wikipedia/commons/thumb/d/db/GOES-13_Satellite_Eyeing_System_With_a_High_Risk_of_Severe_Weather_%285659164350%29.jpg/582px-GOES-13_Satellite_Eyeing_System_With_a_High_Risk_of_Severe_Weather_%285659164350%29.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672" t="31141" b="22004"/>
          <a:stretch/>
        </p:blipFill>
        <p:spPr bwMode="auto">
          <a:xfrm>
            <a:off x="7241451" y="1062763"/>
            <a:ext cx="1133320" cy="681997"/>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a:off x="3698646" y="1971657"/>
            <a:ext cx="206502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2" descr="Climate model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1158" y="1512636"/>
            <a:ext cx="922900" cy="91804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limate model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48255" y="1517317"/>
            <a:ext cx="922900" cy="91804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limate model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3359" y="1512636"/>
            <a:ext cx="922900" cy="91804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https://upload.wikimedia.org/wikipedia/commons/thumb/d/db/GOES-13_Satellite_Eyeing_System_With_a_High_Risk_of_Severe_Weather_%285659164350%29.jpg/582px-GOES-13_Satellite_Eyeing_System_With_a_High_Risk_of_Severe_Weather_%285659164350%29.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672" t="31141" b="22004"/>
          <a:stretch/>
        </p:blipFill>
        <p:spPr bwMode="auto">
          <a:xfrm>
            <a:off x="10460163" y="1067123"/>
            <a:ext cx="1133320" cy="68199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p:cNvCxnSpPr/>
          <p:nvPr/>
        </p:nvCxnSpPr>
        <p:spPr>
          <a:xfrm flipV="1">
            <a:off x="6674976" y="1112855"/>
            <a:ext cx="480053" cy="4064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914211" y="1971657"/>
            <a:ext cx="206502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0162176" y="1971657"/>
            <a:ext cx="160136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890359" y="1131949"/>
            <a:ext cx="480053" cy="4064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158324" y="2660916"/>
            <a:ext cx="402674" cy="461665"/>
          </a:xfrm>
          <a:prstGeom prst="rect">
            <a:avLst/>
          </a:prstGeom>
          <a:noFill/>
        </p:spPr>
        <p:txBody>
          <a:bodyPr wrap="none" rtlCol="0">
            <a:spAutoFit/>
          </a:bodyPr>
          <a:lstStyle/>
          <a:p>
            <a:r>
              <a:rPr lang="el-GR" sz="2400" dirty="0">
                <a:solidFill>
                  <a:srgbClr val="00B0F0"/>
                </a:solidFill>
              </a:rPr>
              <a:t>ψ</a:t>
            </a:r>
            <a:endParaRPr lang="en-US" sz="2400" dirty="0">
              <a:solidFill>
                <a:srgbClr val="00B0F0"/>
              </a:solidFill>
            </a:endParaRPr>
          </a:p>
        </p:txBody>
      </p:sp>
      <p:cxnSp>
        <p:nvCxnSpPr>
          <p:cNvPr id="60" name="Straight Connector 59"/>
          <p:cNvCxnSpPr/>
          <p:nvPr/>
        </p:nvCxnSpPr>
        <p:spPr>
          <a:xfrm flipV="1">
            <a:off x="4621885" y="2947446"/>
            <a:ext cx="6008352" cy="1"/>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0016259" y="2947447"/>
            <a:ext cx="174728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8"/>
          <a:stretch>
            <a:fillRect/>
          </a:stretch>
        </p:blipFill>
        <p:spPr>
          <a:xfrm>
            <a:off x="3579349" y="1337918"/>
            <a:ext cx="2251956" cy="382685"/>
          </a:xfrm>
          <a:prstGeom prst="rect">
            <a:avLst/>
          </a:prstGeom>
        </p:spPr>
      </p:pic>
      <p:sp>
        <p:nvSpPr>
          <p:cNvPr id="65" name="TextBox 64"/>
          <p:cNvSpPr txBox="1"/>
          <p:nvPr/>
        </p:nvSpPr>
        <p:spPr>
          <a:xfrm>
            <a:off x="1679509" y="3581006"/>
            <a:ext cx="2749471" cy="461665"/>
          </a:xfrm>
          <a:prstGeom prst="rect">
            <a:avLst/>
          </a:prstGeom>
          <a:noFill/>
        </p:spPr>
        <p:txBody>
          <a:bodyPr wrap="none" rtlCol="0">
            <a:spAutoFit/>
          </a:bodyPr>
          <a:lstStyle/>
          <a:p>
            <a:r>
              <a:rPr lang="en-US" sz="2400" b="1" dirty="0" smtClean="0"/>
              <a:t>2-level </a:t>
            </a:r>
            <a:r>
              <a:rPr lang="en-US" sz="2400" b="1" dirty="0"/>
              <a:t>L96 model</a:t>
            </a:r>
          </a:p>
        </p:txBody>
      </p:sp>
      <p:sp>
        <p:nvSpPr>
          <p:cNvPr id="67" name="TextBox 66"/>
          <p:cNvSpPr txBox="1"/>
          <p:nvPr/>
        </p:nvSpPr>
        <p:spPr>
          <a:xfrm>
            <a:off x="202629" y="5642618"/>
            <a:ext cx="6753440" cy="830997"/>
          </a:xfrm>
          <a:prstGeom prst="rect">
            <a:avLst/>
          </a:prstGeom>
          <a:noFill/>
        </p:spPr>
        <p:txBody>
          <a:bodyPr wrap="square" rtlCol="0">
            <a:spAutoFit/>
          </a:bodyPr>
          <a:lstStyle/>
          <a:p>
            <a:pPr algn="ctr"/>
            <a:r>
              <a:rPr lang="en-US" sz="2400" b="1" dirty="0"/>
              <a:t>Task: learn a correction to </a:t>
            </a:r>
            <a:r>
              <a:rPr lang="en-US" sz="2400" b="1" dirty="0" smtClean="0"/>
              <a:t>1-level </a:t>
            </a:r>
            <a:r>
              <a:rPr lang="en-US" sz="2400" b="1" dirty="0"/>
              <a:t>L96 so that it behaves like the </a:t>
            </a:r>
            <a:r>
              <a:rPr lang="en-US" sz="2400" b="1" dirty="0" smtClean="0"/>
              <a:t>2-level </a:t>
            </a:r>
            <a:r>
              <a:rPr lang="en-US" sz="2400" b="1" dirty="0"/>
              <a:t>model</a:t>
            </a:r>
          </a:p>
        </p:txBody>
      </p:sp>
    </p:spTree>
    <p:extLst>
      <p:ext uri="{BB962C8B-B14F-4D97-AF65-F5344CB8AC3E}">
        <p14:creationId xmlns:p14="http://schemas.microsoft.com/office/powerpoint/2010/main" val="154984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0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childTnLst>
        </p:cTn>
      </p:par>
    </p:tnLst>
    <p:bldLst>
      <p:bldP spid="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B5CB4E-2DDD-E94D-9C18-775D67298B52}"/>
              </a:ext>
            </a:extLst>
          </p:cNvPr>
          <p:cNvSpPr>
            <a:spLocks noGrp="1"/>
          </p:cNvSpPr>
          <p:nvPr>
            <p:ph type="title"/>
          </p:nvPr>
        </p:nvSpPr>
        <p:spPr/>
        <p:txBody>
          <a:bodyPr/>
          <a:lstStyle/>
          <a:p>
            <a:r>
              <a:rPr lang="en-US" dirty="0"/>
              <a:t>Application 3: Learning To Parameterize Sub-grid-scale Processes</a:t>
            </a:r>
            <a:endParaRPr lang="en-DE" dirty="0"/>
          </a:p>
        </p:txBody>
      </p:sp>
      <p:grpSp>
        <p:nvGrpSpPr>
          <p:cNvPr id="4" name="Group 3"/>
          <p:cNvGrpSpPr/>
          <p:nvPr/>
        </p:nvGrpSpPr>
        <p:grpSpPr>
          <a:xfrm>
            <a:off x="1768249" y="2994081"/>
            <a:ext cx="8117732" cy="3013605"/>
            <a:chOff x="794811" y="1261879"/>
            <a:chExt cx="7056784" cy="2619741"/>
          </a:xfrm>
        </p:grpSpPr>
        <p:pic>
          <p:nvPicPr>
            <p:cNvPr id="2" name="Picture 1"/>
            <p:cNvPicPr>
              <a:picLocks noChangeAspect="1"/>
            </p:cNvPicPr>
            <p:nvPr/>
          </p:nvPicPr>
          <p:blipFill rotWithShape="1">
            <a:blip r:embed="rId2"/>
            <a:srcRect r="6587"/>
            <a:stretch/>
          </p:blipFill>
          <p:spPr>
            <a:xfrm>
              <a:off x="794811" y="1261879"/>
              <a:ext cx="7056784" cy="2619741"/>
            </a:xfrm>
            <a:prstGeom prst="rect">
              <a:avLst/>
            </a:prstGeom>
          </p:spPr>
        </p:pic>
        <p:sp>
          <p:nvSpPr>
            <p:cNvPr id="3" name="Rectangle 2"/>
            <p:cNvSpPr/>
            <p:nvPr/>
          </p:nvSpPr>
          <p:spPr>
            <a:xfrm>
              <a:off x="866818" y="1261879"/>
              <a:ext cx="176790" cy="229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7" name="Picture 6"/>
          <p:cNvPicPr>
            <a:picLocks noChangeAspect="1"/>
          </p:cNvPicPr>
          <p:nvPr/>
        </p:nvPicPr>
        <p:blipFill rotWithShape="1">
          <a:blip r:embed="rId3"/>
          <a:srcRect l="5712" t="7339" r="4481"/>
          <a:stretch/>
        </p:blipFill>
        <p:spPr>
          <a:xfrm>
            <a:off x="253800" y="1429681"/>
            <a:ext cx="5760640" cy="1212272"/>
          </a:xfrm>
          <a:prstGeom prst="rect">
            <a:avLst/>
          </a:prstGeom>
        </p:spPr>
      </p:pic>
      <p:sp>
        <p:nvSpPr>
          <p:cNvPr id="8" name="TextBox 7"/>
          <p:cNvSpPr txBox="1"/>
          <p:nvPr/>
        </p:nvSpPr>
        <p:spPr>
          <a:xfrm>
            <a:off x="1989897" y="939367"/>
            <a:ext cx="2288447" cy="461665"/>
          </a:xfrm>
          <a:prstGeom prst="rect">
            <a:avLst/>
          </a:prstGeom>
          <a:noFill/>
        </p:spPr>
        <p:txBody>
          <a:bodyPr wrap="none" rtlCol="0">
            <a:spAutoFit/>
          </a:bodyPr>
          <a:lstStyle/>
          <a:p>
            <a:r>
              <a:rPr lang="en-US" sz="2400" dirty="0"/>
              <a:t>Fine-scale model</a:t>
            </a:r>
          </a:p>
        </p:txBody>
      </p:sp>
      <p:pic>
        <p:nvPicPr>
          <p:cNvPr id="9" name="Picture 8"/>
          <p:cNvPicPr>
            <a:picLocks noChangeAspect="1"/>
          </p:cNvPicPr>
          <p:nvPr/>
        </p:nvPicPr>
        <p:blipFill>
          <a:blip r:embed="rId4"/>
          <a:stretch>
            <a:fillRect/>
          </a:stretch>
        </p:blipFill>
        <p:spPr>
          <a:xfrm>
            <a:off x="6602503" y="1242786"/>
            <a:ext cx="5169621" cy="876423"/>
          </a:xfrm>
          <a:prstGeom prst="rect">
            <a:avLst/>
          </a:prstGeom>
        </p:spPr>
      </p:pic>
      <p:sp>
        <p:nvSpPr>
          <p:cNvPr id="10" name="TextBox 9"/>
          <p:cNvSpPr txBox="1"/>
          <p:nvPr/>
        </p:nvSpPr>
        <p:spPr>
          <a:xfrm>
            <a:off x="6488457" y="935605"/>
            <a:ext cx="5224572" cy="461665"/>
          </a:xfrm>
          <a:prstGeom prst="rect">
            <a:avLst/>
          </a:prstGeom>
          <a:noFill/>
        </p:spPr>
        <p:txBody>
          <a:bodyPr wrap="none" rtlCol="0">
            <a:spAutoFit/>
          </a:bodyPr>
          <a:lstStyle/>
          <a:p>
            <a:r>
              <a:rPr lang="en-US" sz="2400" dirty="0"/>
              <a:t>Coarse-scale model with corrective term</a:t>
            </a:r>
          </a:p>
        </p:txBody>
      </p:sp>
    </p:spTree>
    <p:extLst>
      <p:ext uri="{BB962C8B-B14F-4D97-AF65-F5344CB8AC3E}">
        <p14:creationId xmlns:p14="http://schemas.microsoft.com/office/powerpoint/2010/main" val="10607936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Outlook and Future Challenges</a:t>
            </a:r>
            <a:endParaRPr lang="en-US" dirty="0"/>
          </a:p>
        </p:txBody>
      </p:sp>
      <p:sp>
        <p:nvSpPr>
          <p:cNvPr id="5" name="TextBox 4"/>
          <p:cNvSpPr txBox="1"/>
          <p:nvPr/>
        </p:nvSpPr>
        <p:spPr>
          <a:xfrm>
            <a:off x="478332" y="1604651"/>
            <a:ext cx="8488221" cy="1754326"/>
          </a:xfrm>
          <a:prstGeom prst="rect">
            <a:avLst/>
          </a:prstGeom>
          <a:noFill/>
        </p:spPr>
        <p:txBody>
          <a:bodyPr wrap="none" rtlCol="0">
            <a:spAutoFit/>
          </a:bodyPr>
          <a:lstStyle/>
          <a:p>
            <a:pPr>
              <a:lnSpc>
                <a:spcPct val="150000"/>
              </a:lnSpc>
            </a:pPr>
            <a:r>
              <a:rPr lang="en-US" dirty="0" smtClean="0"/>
              <a:t>But:</a:t>
            </a:r>
            <a:endParaRPr lang="en-US" dirty="0" smtClean="0"/>
          </a:p>
          <a:p>
            <a:pPr marL="285750" indent="-285750">
              <a:lnSpc>
                <a:spcPct val="150000"/>
              </a:lnSpc>
              <a:buFont typeface="Arial" panose="020B0604020202020204" pitchFamily="34" charset="0"/>
              <a:buChar char="•"/>
            </a:pPr>
            <a:r>
              <a:rPr lang="en-US" dirty="0" smtClean="0"/>
              <a:t>physical knowledge is discarded</a:t>
            </a:r>
          </a:p>
          <a:p>
            <a:pPr marL="285750" indent="-285750">
              <a:lnSpc>
                <a:spcPct val="150000"/>
              </a:lnSpc>
              <a:buFont typeface="Arial" panose="020B0604020202020204" pitchFamily="34" charset="0"/>
              <a:buChar char="•"/>
            </a:pPr>
            <a:r>
              <a:rPr lang="en-US" dirty="0" smtClean="0"/>
              <a:t>too many potential interactions, especially for fluid dynamical integration steps</a:t>
            </a:r>
            <a:r>
              <a:rPr lang="en-US" dirty="0" smtClean="0"/>
              <a:t>.</a:t>
            </a:r>
          </a:p>
          <a:p>
            <a:pPr marL="285750" indent="-285750">
              <a:lnSpc>
                <a:spcPct val="150000"/>
              </a:lnSpc>
              <a:buFont typeface="Arial" panose="020B0604020202020204" pitchFamily="34" charset="0"/>
              <a:buChar char="•"/>
            </a:pPr>
            <a:r>
              <a:rPr lang="en-US" dirty="0" smtClean="0"/>
              <a:t>Difficult to scale to large and complex systems</a:t>
            </a:r>
            <a:endParaRPr lang="en-US" dirty="0" smtClean="0"/>
          </a:p>
        </p:txBody>
      </p:sp>
      <p:grpSp>
        <p:nvGrpSpPr>
          <p:cNvPr id="7" name="Group 6"/>
          <p:cNvGrpSpPr/>
          <p:nvPr/>
        </p:nvGrpSpPr>
        <p:grpSpPr>
          <a:xfrm>
            <a:off x="478332" y="1041346"/>
            <a:ext cx="10910861" cy="601824"/>
            <a:chOff x="-1926865" y="5595408"/>
            <a:chExt cx="10910861" cy="601824"/>
          </a:xfrm>
        </p:grpSpPr>
        <p:pic>
          <p:nvPicPr>
            <p:cNvPr id="8" name="Picture 7"/>
            <p:cNvPicPr>
              <a:picLocks noChangeAspect="1"/>
            </p:cNvPicPr>
            <p:nvPr/>
          </p:nvPicPr>
          <p:blipFill>
            <a:blip r:embed="rId2"/>
            <a:stretch>
              <a:fillRect/>
            </a:stretch>
          </p:blipFill>
          <p:spPr>
            <a:xfrm>
              <a:off x="2208350" y="5595408"/>
              <a:ext cx="534953" cy="601824"/>
            </a:xfrm>
            <a:prstGeom prst="rect">
              <a:avLst/>
            </a:prstGeom>
            <a:ln w="38100">
              <a:noFill/>
            </a:ln>
          </p:spPr>
        </p:pic>
        <p:sp>
          <p:nvSpPr>
            <p:cNvPr id="9" name="TextBox 8"/>
            <p:cNvSpPr txBox="1"/>
            <p:nvPr/>
          </p:nvSpPr>
          <p:spPr>
            <a:xfrm>
              <a:off x="-1926865" y="5690839"/>
              <a:ext cx="10910861" cy="400110"/>
            </a:xfrm>
            <a:prstGeom prst="rect">
              <a:avLst/>
            </a:prstGeom>
            <a:noFill/>
            <a:ln w="38100">
              <a:noFill/>
            </a:ln>
          </p:spPr>
          <p:txBody>
            <a:bodyPr wrap="square" rtlCol="0">
              <a:spAutoFit/>
            </a:bodyPr>
            <a:lstStyle/>
            <a:p>
              <a:pPr defTabSz="1219170"/>
              <a:r>
                <a:rPr lang="en-US" sz="2000" dirty="0" smtClean="0">
                  <a:solidFill>
                    <a:prstClr val="black"/>
                  </a:solidFill>
                  <a:latin typeface="Arial"/>
                </a:rPr>
                <a:t>Differentiable emulators can provide        in order to optimize our predictions over x</a:t>
              </a:r>
              <a:r>
                <a:rPr lang="en-US" sz="2000" baseline="-25000" dirty="0" smtClean="0">
                  <a:solidFill>
                    <a:prstClr val="black"/>
                  </a:solidFill>
                  <a:latin typeface="Arial"/>
                </a:rPr>
                <a:t>0</a:t>
              </a:r>
              <a:r>
                <a:rPr lang="en-US" sz="2000" dirty="0" smtClean="0">
                  <a:solidFill>
                    <a:prstClr val="black"/>
                  </a:solidFill>
                  <a:latin typeface="Arial"/>
                </a:rPr>
                <a:t>, </a:t>
              </a:r>
              <a:r>
                <a:rPr lang="en-US" sz="2000" dirty="0">
                  <a:solidFill>
                    <a:srgbClr val="8CB423">
                      <a:lumMod val="50000"/>
                    </a:srgbClr>
                  </a:solidFill>
                  <a:latin typeface="Arial" panose="020B0604020202020204" pitchFamily="34" charset="0"/>
                  <a:cs typeface="Arial" panose="020B0604020202020204" pitchFamily="34" charset="0"/>
                </a:rPr>
                <a:t>θ </a:t>
              </a:r>
              <a:r>
                <a:rPr lang="en-US" sz="2000" dirty="0" smtClean="0">
                  <a:solidFill>
                    <a:prstClr val="black"/>
                  </a:solidFill>
                  <a:latin typeface="Arial"/>
                </a:rPr>
                <a:t>or </a:t>
              </a:r>
              <a:r>
                <a:rPr lang="el-GR" sz="2000" dirty="0">
                  <a:solidFill>
                    <a:srgbClr val="005AA0">
                      <a:lumMod val="60000"/>
                      <a:lumOff val="40000"/>
                    </a:srgbClr>
                  </a:solidFill>
                  <a:latin typeface="Arial" panose="020B0604020202020204" pitchFamily="34" charset="0"/>
                  <a:cs typeface="Arial" panose="020B0604020202020204" pitchFamily="34" charset="0"/>
                </a:rPr>
                <a:t>ψ</a:t>
              </a:r>
              <a:r>
                <a:rPr lang="en-US" sz="2000" dirty="0" smtClean="0">
                  <a:solidFill>
                    <a:prstClr val="black"/>
                  </a:solidFill>
                  <a:latin typeface="Arial"/>
                </a:rPr>
                <a:t>.</a:t>
              </a:r>
              <a:endParaRPr lang="en-US" sz="2000" baseline="-25000" dirty="0">
                <a:solidFill>
                  <a:prstClr val="black"/>
                </a:solidFill>
                <a:latin typeface="Arial"/>
              </a:endParaRPr>
            </a:p>
          </p:txBody>
        </p:sp>
      </p:grpSp>
    </p:spTree>
    <p:extLst>
      <p:ext uri="{BB962C8B-B14F-4D97-AF65-F5344CB8AC3E}">
        <p14:creationId xmlns:p14="http://schemas.microsoft.com/office/powerpoint/2010/main" val="177083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6000"/>
          <a:stretch/>
        </p:blipFill>
        <p:spPr>
          <a:xfrm>
            <a:off x="741045" y="894989"/>
            <a:ext cx="4297680" cy="5162550"/>
          </a:xfrm>
          <a:prstGeom prst="rect">
            <a:avLst/>
          </a:prstGeom>
        </p:spPr>
      </p:pic>
      <p:pic>
        <p:nvPicPr>
          <p:cNvPr id="3" name="Picture 2"/>
          <p:cNvPicPr>
            <a:picLocks noChangeAspect="1"/>
          </p:cNvPicPr>
          <p:nvPr/>
        </p:nvPicPr>
        <p:blipFill>
          <a:blip r:embed="rId3"/>
          <a:stretch>
            <a:fillRect/>
          </a:stretch>
        </p:blipFill>
        <p:spPr>
          <a:xfrm>
            <a:off x="6641261" y="1249680"/>
            <a:ext cx="4653484" cy="4453168"/>
          </a:xfrm>
          <a:prstGeom prst="rect">
            <a:avLst/>
          </a:prstGeom>
        </p:spPr>
      </p:pic>
      <p:sp>
        <p:nvSpPr>
          <p:cNvPr id="5" name="Title 4"/>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Training Emulators with Local Structure on Partial System States</a:t>
            </a:r>
            <a:br>
              <a:rPr lang="en-US" dirty="0">
                <a:latin typeface="Arial" panose="020B0604020202020204" pitchFamily="34" charset="0"/>
                <a:cs typeface="Arial" panose="020B0604020202020204" pitchFamily="34" charset="0"/>
              </a:rPr>
            </a:br>
            <a:endParaRPr lang="en-US" dirty="0"/>
          </a:p>
        </p:txBody>
      </p:sp>
    </p:spTree>
    <p:extLst>
      <p:ext uri="{BB962C8B-B14F-4D97-AF65-F5344CB8AC3E}">
        <p14:creationId xmlns:p14="http://schemas.microsoft.com/office/powerpoint/2010/main" val="295265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5361" y="1937140"/>
            <a:ext cx="1631444" cy="1570699"/>
          </a:xfrm>
          <a:prstGeom prst="rect">
            <a:avLst/>
          </a:prstGeom>
        </p:spPr>
      </p:pic>
      <p:sp>
        <p:nvSpPr>
          <p:cNvPr id="3" name="Rectangle 2"/>
          <p:cNvSpPr/>
          <p:nvPr/>
        </p:nvSpPr>
        <p:spPr>
          <a:xfrm>
            <a:off x="1803996" y="4485117"/>
            <a:ext cx="4129144" cy="420564"/>
          </a:xfrm>
          <a:prstGeom prst="rect">
            <a:avLst/>
          </a:prstGeom>
        </p:spPr>
        <p:txBody>
          <a:bodyPr wrap="none">
            <a:spAutoFit/>
          </a:bodyPr>
          <a:lstStyle/>
          <a:p>
            <a:r>
              <a:rPr lang="en-US" sz="2133" dirty="0"/>
              <a:t>Total values / time point: </a:t>
            </a:r>
            <a:r>
              <a:rPr lang="en-US" sz="2133" b="1" dirty="0"/>
              <a:t>2.6 billion</a:t>
            </a:r>
          </a:p>
        </p:txBody>
      </p:sp>
      <p:pic>
        <p:nvPicPr>
          <p:cNvPr id="4" name="Picture 3"/>
          <p:cNvPicPr>
            <a:picLocks noChangeAspect="1"/>
          </p:cNvPicPr>
          <p:nvPr/>
        </p:nvPicPr>
        <p:blipFill>
          <a:blip r:embed="rId4"/>
          <a:stretch>
            <a:fillRect/>
          </a:stretch>
        </p:blipFill>
        <p:spPr>
          <a:xfrm>
            <a:off x="1967541" y="1892829"/>
            <a:ext cx="1342688" cy="1824203"/>
          </a:xfrm>
          <a:prstGeom prst="rect">
            <a:avLst/>
          </a:prstGeom>
        </p:spPr>
      </p:pic>
      <p:sp>
        <p:nvSpPr>
          <p:cNvPr id="5" name="Rectangle 4"/>
          <p:cNvSpPr/>
          <p:nvPr/>
        </p:nvSpPr>
        <p:spPr>
          <a:xfrm>
            <a:off x="122807" y="6240594"/>
            <a:ext cx="3482300" cy="338554"/>
          </a:xfrm>
          <a:prstGeom prst="rect">
            <a:avLst/>
          </a:prstGeom>
        </p:spPr>
        <p:txBody>
          <a:bodyPr wrap="none">
            <a:spAutoFit/>
          </a:bodyPr>
          <a:lstStyle/>
          <a:p>
            <a:r>
              <a:rPr lang="en-US" sz="1600" dirty="0"/>
              <a:t>Stevens et al., 2019, </a:t>
            </a:r>
            <a:r>
              <a:rPr lang="en-US" sz="1600" dirty="0" err="1"/>
              <a:t>Reinert</a:t>
            </a:r>
            <a:r>
              <a:rPr lang="en-US" sz="1600" dirty="0"/>
              <a:t> et al., 2021</a:t>
            </a:r>
          </a:p>
        </p:txBody>
      </p:sp>
      <p:sp>
        <p:nvSpPr>
          <p:cNvPr id="7" name="Title 6"/>
          <p:cNvSpPr>
            <a:spLocks noGrp="1"/>
          </p:cNvSpPr>
          <p:nvPr>
            <p:ph type="title"/>
          </p:nvPr>
        </p:nvSpPr>
        <p:spPr/>
        <p:txBody>
          <a:bodyPr/>
          <a:lstStyle/>
          <a:p>
            <a:r>
              <a:rPr lang="en-US" dirty="0" smtClean="0"/>
              <a:t>Forward pass compute for Earth science &gt;&gt; ML</a:t>
            </a:r>
            <a:endParaRPr lang="en-US" dirty="0"/>
          </a:p>
        </p:txBody>
      </p:sp>
      <p:pic>
        <p:nvPicPr>
          <p:cNvPr id="3074" name="Picture 2" descr="HLRE-3 Mistral Panoram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9354" y="1124744"/>
            <a:ext cx="5131735" cy="20102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288022" y="3159679"/>
            <a:ext cx="4080028" cy="338554"/>
          </a:xfrm>
          <a:prstGeom prst="rect">
            <a:avLst/>
          </a:prstGeom>
        </p:spPr>
        <p:txBody>
          <a:bodyPr wrap="none">
            <a:spAutoFit/>
          </a:bodyPr>
          <a:lstStyle/>
          <a:p>
            <a:r>
              <a:rPr lang="en-US" sz="1600" dirty="0"/>
              <a:t>Mistral, DKRZ (&gt;10</a:t>
            </a:r>
            <a:r>
              <a:rPr lang="en-US" sz="1600" baseline="30000" dirty="0"/>
              <a:t>5</a:t>
            </a:r>
            <a:r>
              <a:rPr lang="en-US" sz="1600" dirty="0"/>
              <a:t> processors, 3.6 </a:t>
            </a:r>
            <a:r>
              <a:rPr lang="en-US" sz="1600" dirty="0" err="1"/>
              <a:t>PetaFLOPS</a:t>
            </a:r>
            <a:r>
              <a:rPr lang="en-US" sz="1600" dirty="0"/>
              <a:t>)</a:t>
            </a:r>
          </a:p>
        </p:txBody>
      </p:sp>
      <p:pic>
        <p:nvPicPr>
          <p:cNvPr id="9" name="Picture 8"/>
          <p:cNvPicPr>
            <a:picLocks noChangeAspect="1"/>
          </p:cNvPicPr>
          <p:nvPr/>
        </p:nvPicPr>
        <p:blipFill>
          <a:blip r:embed="rId6"/>
          <a:stretch>
            <a:fillRect/>
          </a:stretch>
        </p:blipFill>
        <p:spPr>
          <a:xfrm>
            <a:off x="6934949" y="4506120"/>
            <a:ext cx="4102665" cy="1740096"/>
          </a:xfrm>
          <a:prstGeom prst="rect">
            <a:avLst/>
          </a:prstGeom>
        </p:spPr>
      </p:pic>
      <p:sp>
        <p:nvSpPr>
          <p:cNvPr id="18" name="Rectangle 17"/>
          <p:cNvSpPr/>
          <p:nvPr/>
        </p:nvSpPr>
        <p:spPr>
          <a:xfrm>
            <a:off x="6576053" y="4136788"/>
            <a:ext cx="3873176" cy="338554"/>
          </a:xfrm>
          <a:prstGeom prst="rect">
            <a:avLst/>
          </a:prstGeom>
        </p:spPr>
        <p:txBody>
          <a:bodyPr wrap="none">
            <a:spAutoFit/>
          </a:bodyPr>
          <a:lstStyle/>
          <a:p>
            <a:r>
              <a:rPr lang="en-US" sz="1600" dirty="0"/>
              <a:t>Simulation code: FORTRAN, often &gt; 10</a:t>
            </a:r>
            <a:r>
              <a:rPr lang="en-US" sz="1600" baseline="30000" dirty="0"/>
              <a:t>5</a:t>
            </a:r>
            <a:r>
              <a:rPr lang="en-US" sz="1600" dirty="0"/>
              <a:t> lines</a:t>
            </a:r>
          </a:p>
        </p:txBody>
      </p:sp>
      <p:pic>
        <p:nvPicPr>
          <p:cNvPr id="3076" name="Picture 4" descr="5km ICON DYAMOND global simulation : CEN - Center for Earth System Research  and Sustainability : Universität Hambur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7051" y="2118320"/>
            <a:ext cx="2320917" cy="131085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39350" y="1005243"/>
            <a:ext cx="5588271" cy="830997"/>
          </a:xfrm>
          <a:prstGeom prst="rect">
            <a:avLst/>
          </a:prstGeom>
        </p:spPr>
        <p:txBody>
          <a:bodyPr wrap="square">
            <a:spAutoFit/>
          </a:bodyPr>
          <a:lstStyle/>
          <a:p>
            <a:r>
              <a:rPr lang="en-US" sz="2400" dirty="0"/>
              <a:t>Example: ICON model for numerical weather prediction (DWD, MPI-M)</a:t>
            </a:r>
          </a:p>
        </p:txBody>
      </p:sp>
      <p:sp>
        <p:nvSpPr>
          <p:cNvPr id="22" name="Rectangle 21"/>
          <p:cNvSpPr/>
          <p:nvPr/>
        </p:nvSpPr>
        <p:spPr>
          <a:xfrm>
            <a:off x="533354" y="3717033"/>
            <a:ext cx="1160894" cy="748795"/>
          </a:xfrm>
          <a:prstGeom prst="rect">
            <a:avLst/>
          </a:prstGeom>
        </p:spPr>
        <p:txBody>
          <a:bodyPr wrap="none">
            <a:spAutoFit/>
          </a:bodyPr>
          <a:lstStyle/>
          <a:p>
            <a:pPr algn="ctr"/>
            <a:r>
              <a:rPr lang="en-US" sz="2133" dirty="0"/>
              <a:t>2949120</a:t>
            </a:r>
          </a:p>
          <a:p>
            <a:pPr algn="ctr"/>
            <a:r>
              <a:rPr lang="en-US" sz="2133" dirty="0"/>
              <a:t>grid cells</a:t>
            </a:r>
          </a:p>
        </p:txBody>
      </p:sp>
      <p:sp>
        <p:nvSpPr>
          <p:cNvPr id="23" name="Rectangle 22"/>
          <p:cNvSpPr/>
          <p:nvPr/>
        </p:nvSpPr>
        <p:spPr>
          <a:xfrm>
            <a:off x="2117743" y="3717033"/>
            <a:ext cx="999761" cy="748795"/>
          </a:xfrm>
          <a:prstGeom prst="rect">
            <a:avLst/>
          </a:prstGeom>
        </p:spPr>
        <p:txBody>
          <a:bodyPr wrap="none">
            <a:spAutoFit/>
          </a:bodyPr>
          <a:lstStyle/>
          <a:p>
            <a:pPr algn="ctr"/>
            <a:r>
              <a:rPr lang="en-US" sz="2133" dirty="0"/>
              <a:t>90</a:t>
            </a:r>
          </a:p>
          <a:p>
            <a:pPr algn="ctr"/>
            <a:r>
              <a:rPr lang="en-US" sz="2133" dirty="0"/>
              <a:t>z-levels</a:t>
            </a:r>
          </a:p>
        </p:txBody>
      </p:sp>
      <p:sp>
        <p:nvSpPr>
          <p:cNvPr id="24" name="Rectangle 23"/>
          <p:cNvSpPr/>
          <p:nvPr/>
        </p:nvSpPr>
        <p:spPr>
          <a:xfrm>
            <a:off x="3561989" y="3735748"/>
            <a:ext cx="2296654" cy="748795"/>
          </a:xfrm>
          <a:prstGeom prst="rect">
            <a:avLst/>
          </a:prstGeom>
        </p:spPr>
        <p:txBody>
          <a:bodyPr wrap="none">
            <a:spAutoFit/>
          </a:bodyPr>
          <a:lstStyle/>
          <a:p>
            <a:pPr algn="ctr"/>
            <a:r>
              <a:rPr lang="en-US" sz="2133" dirty="0"/>
              <a:t>10+</a:t>
            </a:r>
          </a:p>
          <a:p>
            <a:pPr algn="ctr"/>
            <a:r>
              <a:rPr lang="en-US" sz="2133" dirty="0"/>
              <a:t>variables / location</a:t>
            </a:r>
          </a:p>
        </p:txBody>
      </p:sp>
      <p:sp>
        <p:nvSpPr>
          <p:cNvPr id="25" name="Rectangle 24"/>
          <p:cNvSpPr/>
          <p:nvPr/>
        </p:nvSpPr>
        <p:spPr>
          <a:xfrm>
            <a:off x="177639" y="5281851"/>
            <a:ext cx="4111767" cy="420564"/>
          </a:xfrm>
          <a:prstGeom prst="rect">
            <a:avLst/>
          </a:prstGeom>
        </p:spPr>
        <p:txBody>
          <a:bodyPr wrap="none">
            <a:spAutoFit/>
          </a:bodyPr>
          <a:lstStyle/>
          <a:p>
            <a:r>
              <a:rPr lang="en-US" sz="2133" dirty="0"/>
              <a:t>Or with a time step of 120 seconds,</a:t>
            </a:r>
          </a:p>
        </p:txBody>
      </p:sp>
      <p:sp>
        <p:nvSpPr>
          <p:cNvPr id="26" name="Rectangle 25"/>
          <p:cNvSpPr/>
          <p:nvPr/>
        </p:nvSpPr>
        <p:spPr>
          <a:xfrm>
            <a:off x="1271800" y="5591949"/>
            <a:ext cx="4568366" cy="420564"/>
          </a:xfrm>
          <a:prstGeom prst="rect">
            <a:avLst/>
          </a:prstGeom>
        </p:spPr>
        <p:txBody>
          <a:bodyPr wrap="none">
            <a:spAutoFit/>
          </a:bodyPr>
          <a:lstStyle/>
          <a:p>
            <a:r>
              <a:rPr lang="en-US" sz="2133" dirty="0"/>
              <a:t>Total values / simulated day: </a:t>
            </a:r>
            <a:r>
              <a:rPr lang="en-US" sz="2133" b="1" dirty="0"/>
              <a:t>1.9 trillion</a:t>
            </a:r>
          </a:p>
        </p:txBody>
      </p:sp>
    </p:spTree>
    <p:extLst>
      <p:ext uri="{BB962C8B-B14F-4D97-AF65-F5344CB8AC3E}">
        <p14:creationId xmlns:p14="http://schemas.microsoft.com/office/powerpoint/2010/main" val="39589963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14">
            <a:extLst>
              <a:ext uri="{FF2B5EF4-FFF2-40B4-BE49-F238E27FC236}">
                <a16:creationId xmlns:a16="http://schemas.microsoft.com/office/drawing/2014/main" id="{0A345347-5EA8-734D-96DD-E94912EE137D}"/>
              </a:ext>
            </a:extLst>
          </p:cNvPr>
          <p:cNvSpPr txBox="1">
            <a:spLocks/>
          </p:cNvSpPr>
          <p:nvPr/>
        </p:nvSpPr>
        <p:spPr>
          <a:xfrm>
            <a:off x="173736" y="975030"/>
            <a:ext cx="11423753" cy="534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cs typeface="Arial" panose="020B0604020202020204" pitchFamily="34" charset="0"/>
              </a:rPr>
              <a:t>1 </a:t>
            </a:r>
            <a:r>
              <a:rPr lang="en-US" sz="2400" b="1" dirty="0" smtClean="0">
                <a:cs typeface="Arial" panose="020B0604020202020204" pitchFamily="34" charset="0"/>
              </a:rPr>
              <a:t>Deep Differentiable Emulators for Inverse Problems in the Geosciences</a:t>
            </a:r>
            <a:endParaRPr lang="en-US" sz="2400" b="1" baseline="-25000" dirty="0" smtClean="0">
              <a:cs typeface="Arial" panose="020B0604020202020204" pitchFamily="34" charset="0"/>
            </a:endParaRPr>
          </a:p>
        </p:txBody>
      </p:sp>
      <p:sp>
        <p:nvSpPr>
          <p:cNvPr id="4" name="Content Placeholder 14">
            <a:extLst>
              <a:ext uri="{FF2B5EF4-FFF2-40B4-BE49-F238E27FC236}">
                <a16:creationId xmlns:a16="http://schemas.microsoft.com/office/drawing/2014/main" id="{0A345347-5EA8-734D-96DD-E94912EE137D}"/>
              </a:ext>
            </a:extLst>
          </p:cNvPr>
          <p:cNvSpPr txBox="1">
            <a:spLocks/>
          </p:cNvSpPr>
          <p:nvPr/>
        </p:nvSpPr>
        <p:spPr>
          <a:xfrm>
            <a:off x="173735" y="3034430"/>
            <a:ext cx="11423753" cy="534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solidFill>
                  <a:srgbClr val="FF0000"/>
                </a:solidFill>
                <a:cs typeface="Arial" panose="020B0604020202020204" pitchFamily="34" charset="0"/>
              </a:rPr>
              <a:t>2 </a:t>
            </a:r>
            <a:r>
              <a:rPr lang="en-US" sz="2400" b="1" dirty="0" smtClean="0">
                <a:solidFill>
                  <a:srgbClr val="FF0000"/>
                </a:solidFill>
                <a:cs typeface="Arial" panose="020B0604020202020204" pitchFamily="34" charset="0"/>
              </a:rPr>
              <a:t>Hybrid Emulators</a:t>
            </a:r>
            <a:endParaRPr lang="en-US" sz="2400" b="1" baseline="-25000" dirty="0" smtClean="0">
              <a:solidFill>
                <a:srgbClr val="FF0000"/>
              </a:solidFill>
              <a:cs typeface="Arial" panose="020B0604020202020204" pitchFamily="34" charset="0"/>
            </a:endParaRPr>
          </a:p>
        </p:txBody>
      </p:sp>
      <p:sp>
        <p:nvSpPr>
          <p:cNvPr id="5" name="Content Placeholder 14">
            <a:extLst>
              <a:ext uri="{FF2B5EF4-FFF2-40B4-BE49-F238E27FC236}">
                <a16:creationId xmlns:a16="http://schemas.microsoft.com/office/drawing/2014/main" id="{0A345347-5EA8-734D-96DD-E94912EE137D}"/>
              </a:ext>
            </a:extLst>
          </p:cNvPr>
          <p:cNvSpPr txBox="1">
            <a:spLocks/>
          </p:cNvSpPr>
          <p:nvPr/>
        </p:nvSpPr>
        <p:spPr>
          <a:xfrm>
            <a:off x="173734" y="5093830"/>
            <a:ext cx="11423753" cy="534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cs typeface="Arial" panose="020B0604020202020204" pitchFamily="34" charset="0"/>
              </a:rPr>
              <a:t>3 </a:t>
            </a:r>
            <a:r>
              <a:rPr lang="en-US" sz="2400" b="1" dirty="0" smtClean="0">
                <a:cs typeface="Arial" panose="020B0604020202020204" pitchFamily="34" charset="0"/>
              </a:rPr>
              <a:t>ML Models as Earth System Model </a:t>
            </a:r>
            <a:r>
              <a:rPr lang="en-US" sz="2400" b="1" dirty="0" smtClean="0">
                <a:cs typeface="Arial" panose="020B0604020202020204" pitchFamily="34" charset="0"/>
              </a:rPr>
              <a:t>Components</a:t>
            </a:r>
            <a:endParaRPr lang="en-US" sz="2400" b="1" baseline="-25000" dirty="0" smtClean="0">
              <a:cs typeface="Arial" panose="020B0604020202020204" pitchFamily="34" charset="0"/>
            </a:endParaRPr>
          </a:p>
        </p:txBody>
      </p:sp>
    </p:spTree>
    <p:extLst>
      <p:ext uri="{BB962C8B-B14F-4D97-AF65-F5344CB8AC3E}">
        <p14:creationId xmlns:p14="http://schemas.microsoft.com/office/powerpoint/2010/main" val="2412906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1331" y="4507672"/>
            <a:ext cx="2482637" cy="16546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188" y="1093813"/>
            <a:ext cx="2544973" cy="3143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1388" y="4500123"/>
            <a:ext cx="2226513" cy="16614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5824" y="1057309"/>
            <a:ext cx="1753616" cy="2552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917" y="4510961"/>
            <a:ext cx="2381884" cy="1672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2916" y="1093737"/>
            <a:ext cx="3345867" cy="3142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itle 2"/>
          <p:cNvSpPr>
            <a:spLocks noGrp="1"/>
          </p:cNvSpPr>
          <p:nvPr>
            <p:ph type="title"/>
          </p:nvPr>
        </p:nvSpPr>
        <p:spPr/>
        <p:txBody>
          <a:bodyPr/>
          <a:lstStyle/>
          <a:p>
            <a:r>
              <a:rPr lang="en-US" dirty="0" smtClean="0"/>
              <a:t>Weather Prediction by Numerical Process </a:t>
            </a:r>
            <a:r>
              <a:rPr lang="en-US" sz="1600" dirty="0" smtClean="0"/>
              <a:t>(Richardson, 1922)</a:t>
            </a:r>
            <a:endParaRPr lang="en-US" sz="1600" dirty="0"/>
          </a:p>
        </p:txBody>
      </p:sp>
    </p:spTree>
    <p:extLst>
      <p:ext uri="{BB962C8B-B14F-4D97-AF65-F5344CB8AC3E}">
        <p14:creationId xmlns:p14="http://schemas.microsoft.com/office/powerpoint/2010/main" val="5441277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3"/>
          <p:cNvSpPr txBox="1">
            <a:spLocks noGrp="1"/>
          </p:cNvSpPr>
          <p:nvPr>
            <p:ph type="title"/>
          </p:nvPr>
        </p:nvSpPr>
        <p:spPr>
          <a:prstGeom prst="rect">
            <a:avLst/>
          </a:prstGeom>
          <a:noFill/>
          <a:ln>
            <a:noFill/>
          </a:ln>
        </p:spPr>
        <p:txBody>
          <a:bodyPr spcFirstLastPara="1" wrap="square" lIns="0" tIns="0" rIns="0" bIns="0" anchor="t" anchorCtr="0">
            <a:noAutofit/>
          </a:bodyPr>
          <a:lstStyle/>
          <a:p>
            <a:r>
              <a:rPr lang="en" dirty="0" smtClean="0"/>
              <a:t>Complementary Advantages of ML and Simulation</a:t>
            </a:r>
            <a:endParaRPr dirty="0"/>
          </a:p>
        </p:txBody>
      </p:sp>
      <p:pic>
        <p:nvPicPr>
          <p:cNvPr id="293" name="Google Shape;293;p23"/>
          <p:cNvPicPr preferRelativeResize="0"/>
          <p:nvPr/>
        </p:nvPicPr>
        <p:blipFill rotWithShape="1">
          <a:blip r:embed="rId3">
            <a:alphaModFix/>
          </a:blip>
          <a:srcRect/>
          <a:stretch/>
        </p:blipFill>
        <p:spPr>
          <a:xfrm>
            <a:off x="9056916" y="2997060"/>
            <a:ext cx="1141592" cy="1087256"/>
          </a:xfrm>
          <a:prstGeom prst="rect">
            <a:avLst/>
          </a:prstGeom>
          <a:noFill/>
          <a:ln>
            <a:noFill/>
          </a:ln>
        </p:spPr>
      </p:pic>
      <p:pic>
        <p:nvPicPr>
          <p:cNvPr id="294" name="Google Shape;294;p23"/>
          <p:cNvPicPr preferRelativeResize="0"/>
          <p:nvPr/>
        </p:nvPicPr>
        <p:blipFill rotWithShape="1">
          <a:blip r:embed="rId4">
            <a:alphaModFix/>
          </a:blip>
          <a:srcRect/>
          <a:stretch/>
        </p:blipFill>
        <p:spPr>
          <a:xfrm>
            <a:off x="10349877" y="3181549"/>
            <a:ext cx="1413195" cy="745153"/>
          </a:xfrm>
          <a:prstGeom prst="rect">
            <a:avLst/>
          </a:prstGeom>
          <a:noFill/>
          <a:ln>
            <a:noFill/>
          </a:ln>
        </p:spPr>
      </p:pic>
      <p:pic>
        <p:nvPicPr>
          <p:cNvPr id="295" name="Google Shape;295;p23"/>
          <p:cNvPicPr preferRelativeResize="0"/>
          <p:nvPr/>
        </p:nvPicPr>
        <p:blipFill rotWithShape="1">
          <a:blip r:embed="rId5">
            <a:alphaModFix/>
          </a:blip>
          <a:srcRect/>
          <a:stretch/>
        </p:blipFill>
        <p:spPr>
          <a:xfrm>
            <a:off x="7168494" y="3139983"/>
            <a:ext cx="1083597" cy="963503"/>
          </a:xfrm>
          <a:prstGeom prst="rect">
            <a:avLst/>
          </a:prstGeom>
          <a:noFill/>
          <a:ln>
            <a:noFill/>
          </a:ln>
        </p:spPr>
      </p:pic>
      <p:sp>
        <p:nvSpPr>
          <p:cNvPr id="296" name="Google Shape;296;p23"/>
          <p:cNvSpPr/>
          <p:nvPr/>
        </p:nvSpPr>
        <p:spPr>
          <a:xfrm>
            <a:off x="7000676" y="2718302"/>
            <a:ext cx="1499051" cy="360289"/>
          </a:xfrm>
          <a:prstGeom prst="rect">
            <a:avLst/>
          </a:prstGeom>
          <a:noFill/>
          <a:ln>
            <a:noFill/>
          </a:ln>
        </p:spPr>
        <p:txBody>
          <a:bodyPr spcFirstLastPara="1" wrap="square" lIns="47500" tIns="47500" rIns="47500" bIns="47500" anchor="ctr" anchorCtr="0">
            <a:noAutofit/>
          </a:bodyPr>
          <a:lstStyle/>
          <a:p>
            <a:pPr algn="ctr">
              <a:buClr>
                <a:srgbClr val="000000"/>
              </a:buClr>
              <a:buSzPts val="1000"/>
            </a:pPr>
            <a:r>
              <a:rPr lang="en" sz="1333" b="1" dirty="0">
                <a:solidFill>
                  <a:srgbClr val="0A2D6E"/>
                </a:solidFill>
                <a:latin typeface="Arial"/>
                <a:ea typeface="Arial"/>
                <a:cs typeface="Arial"/>
                <a:sym typeface="Arial"/>
              </a:rPr>
              <a:t>Ocean</a:t>
            </a:r>
            <a:endParaRPr sz="1333" dirty="0">
              <a:solidFill>
                <a:srgbClr val="0A2D6E"/>
              </a:solidFill>
              <a:latin typeface="Arial"/>
              <a:ea typeface="Arial"/>
              <a:cs typeface="Arial"/>
              <a:sym typeface="Arial"/>
            </a:endParaRPr>
          </a:p>
        </p:txBody>
      </p:sp>
      <p:sp>
        <p:nvSpPr>
          <p:cNvPr id="297" name="Google Shape;297;p23"/>
          <p:cNvSpPr/>
          <p:nvPr/>
        </p:nvSpPr>
        <p:spPr>
          <a:xfrm>
            <a:off x="10445331" y="2737652"/>
            <a:ext cx="1307661" cy="360289"/>
          </a:xfrm>
          <a:prstGeom prst="rect">
            <a:avLst/>
          </a:prstGeom>
          <a:noFill/>
          <a:ln>
            <a:noFill/>
          </a:ln>
        </p:spPr>
        <p:txBody>
          <a:bodyPr spcFirstLastPara="1" wrap="square" lIns="47500" tIns="47500" rIns="47500" bIns="47500" anchor="ctr" anchorCtr="0">
            <a:noAutofit/>
          </a:bodyPr>
          <a:lstStyle/>
          <a:p>
            <a:pPr>
              <a:buClr>
                <a:srgbClr val="000000"/>
              </a:buClr>
              <a:buSzPts val="1000"/>
            </a:pPr>
            <a:r>
              <a:rPr lang="en" sz="1333" b="1">
                <a:solidFill>
                  <a:srgbClr val="0A2D6E"/>
                </a:solidFill>
                <a:latin typeface="Arial"/>
                <a:ea typeface="Arial"/>
                <a:cs typeface="Arial"/>
                <a:sym typeface="Arial"/>
              </a:rPr>
              <a:t>Atmosphere</a:t>
            </a:r>
            <a:endParaRPr sz="1333">
              <a:solidFill>
                <a:srgbClr val="0A2D6E"/>
              </a:solidFill>
              <a:latin typeface="Arial"/>
              <a:ea typeface="Arial"/>
              <a:cs typeface="Arial"/>
              <a:sym typeface="Arial"/>
            </a:endParaRPr>
          </a:p>
        </p:txBody>
      </p:sp>
      <p:sp>
        <p:nvSpPr>
          <p:cNvPr id="298" name="Google Shape;298;p23"/>
          <p:cNvSpPr/>
          <p:nvPr/>
        </p:nvSpPr>
        <p:spPr>
          <a:xfrm>
            <a:off x="8963461" y="4102617"/>
            <a:ext cx="1115795" cy="360289"/>
          </a:xfrm>
          <a:prstGeom prst="rect">
            <a:avLst/>
          </a:prstGeom>
          <a:noFill/>
          <a:ln>
            <a:noFill/>
          </a:ln>
        </p:spPr>
        <p:txBody>
          <a:bodyPr spcFirstLastPara="1" wrap="square" lIns="47500" tIns="47500" rIns="47500" bIns="47500" anchor="ctr" anchorCtr="0">
            <a:noAutofit/>
          </a:bodyPr>
          <a:lstStyle/>
          <a:p>
            <a:pPr algn="ctr">
              <a:buClr>
                <a:srgbClr val="000000"/>
              </a:buClr>
              <a:buSzPts val="1000"/>
            </a:pPr>
            <a:r>
              <a:rPr lang="en" sz="1333" b="1" dirty="0">
                <a:solidFill>
                  <a:srgbClr val="0A2D6E"/>
                </a:solidFill>
                <a:latin typeface="Arial"/>
                <a:ea typeface="Arial"/>
                <a:cs typeface="Arial"/>
                <a:sym typeface="Arial"/>
              </a:rPr>
              <a:t>Chemistry</a:t>
            </a:r>
            <a:endParaRPr sz="1333" dirty="0">
              <a:solidFill>
                <a:srgbClr val="0A2D6E"/>
              </a:solidFill>
              <a:latin typeface="Arial"/>
              <a:ea typeface="Arial"/>
              <a:cs typeface="Arial"/>
              <a:sym typeface="Arial"/>
            </a:endParaRPr>
          </a:p>
        </p:txBody>
      </p:sp>
      <p:sp>
        <p:nvSpPr>
          <p:cNvPr id="299" name="Google Shape;299;p23"/>
          <p:cNvSpPr/>
          <p:nvPr/>
        </p:nvSpPr>
        <p:spPr>
          <a:xfrm>
            <a:off x="10507642" y="4102617"/>
            <a:ext cx="1305748" cy="360289"/>
          </a:xfrm>
          <a:prstGeom prst="rect">
            <a:avLst/>
          </a:prstGeom>
          <a:noFill/>
          <a:ln>
            <a:noFill/>
          </a:ln>
        </p:spPr>
        <p:txBody>
          <a:bodyPr spcFirstLastPara="1" wrap="square" lIns="47500" tIns="47500" rIns="47500" bIns="47500" anchor="ctr" anchorCtr="0">
            <a:noAutofit/>
          </a:bodyPr>
          <a:lstStyle/>
          <a:p>
            <a:pPr>
              <a:buClr>
                <a:srgbClr val="000000"/>
              </a:buClr>
              <a:buSzPts val="1000"/>
            </a:pPr>
            <a:r>
              <a:rPr lang="en" sz="1333" b="1">
                <a:solidFill>
                  <a:srgbClr val="0A2D6E"/>
                </a:solidFill>
                <a:latin typeface="Arial"/>
                <a:ea typeface="Arial"/>
                <a:cs typeface="Arial"/>
                <a:sym typeface="Arial"/>
              </a:rPr>
              <a:t>Ecosystems</a:t>
            </a:r>
            <a:endParaRPr sz="1333">
              <a:solidFill>
                <a:srgbClr val="0A2D6E"/>
              </a:solidFill>
              <a:latin typeface="Arial"/>
              <a:ea typeface="Arial"/>
              <a:cs typeface="Arial"/>
              <a:sym typeface="Arial"/>
            </a:endParaRPr>
          </a:p>
        </p:txBody>
      </p:sp>
      <p:sp>
        <p:nvSpPr>
          <p:cNvPr id="300" name="Google Shape;300;p23"/>
          <p:cNvSpPr/>
          <p:nvPr/>
        </p:nvSpPr>
        <p:spPr>
          <a:xfrm>
            <a:off x="7400099" y="4102617"/>
            <a:ext cx="887564" cy="360289"/>
          </a:xfrm>
          <a:prstGeom prst="rect">
            <a:avLst/>
          </a:prstGeom>
          <a:noFill/>
          <a:ln>
            <a:noFill/>
          </a:ln>
        </p:spPr>
        <p:txBody>
          <a:bodyPr spcFirstLastPara="1" wrap="square" lIns="47500" tIns="47500" rIns="47500" bIns="47500" anchor="ctr" anchorCtr="0">
            <a:noAutofit/>
          </a:bodyPr>
          <a:lstStyle/>
          <a:p>
            <a:pPr>
              <a:buClr>
                <a:srgbClr val="000000"/>
              </a:buClr>
              <a:buSzPts val="1000"/>
            </a:pPr>
            <a:r>
              <a:rPr lang="en" sz="1333" b="1" dirty="0">
                <a:solidFill>
                  <a:srgbClr val="0A2D6E"/>
                </a:solidFill>
                <a:latin typeface="Arial"/>
                <a:ea typeface="Arial"/>
                <a:cs typeface="Arial"/>
                <a:sym typeface="Arial"/>
              </a:rPr>
              <a:t>Impacts</a:t>
            </a:r>
            <a:endParaRPr sz="1333" dirty="0">
              <a:solidFill>
                <a:srgbClr val="0A2D6E"/>
              </a:solidFill>
              <a:latin typeface="Arial"/>
              <a:ea typeface="Arial"/>
              <a:cs typeface="Arial"/>
              <a:sym typeface="Arial"/>
            </a:endParaRPr>
          </a:p>
        </p:txBody>
      </p:sp>
      <p:sp>
        <p:nvSpPr>
          <p:cNvPr id="301" name="Google Shape;301;p23"/>
          <p:cNvSpPr/>
          <p:nvPr/>
        </p:nvSpPr>
        <p:spPr>
          <a:xfrm>
            <a:off x="9086667" y="2718302"/>
            <a:ext cx="1125364" cy="360289"/>
          </a:xfrm>
          <a:prstGeom prst="rect">
            <a:avLst/>
          </a:prstGeom>
          <a:noFill/>
          <a:ln>
            <a:noFill/>
          </a:ln>
        </p:spPr>
        <p:txBody>
          <a:bodyPr spcFirstLastPara="1" wrap="square" lIns="47500" tIns="47500" rIns="47500" bIns="47500" anchor="ctr" anchorCtr="0">
            <a:noAutofit/>
          </a:bodyPr>
          <a:lstStyle/>
          <a:p>
            <a:pPr>
              <a:buClr>
                <a:srgbClr val="000000"/>
              </a:buClr>
              <a:buSzPts val="1000"/>
            </a:pPr>
            <a:r>
              <a:rPr lang="en" sz="1333" b="1">
                <a:solidFill>
                  <a:srgbClr val="0A2D6E"/>
                </a:solidFill>
                <a:latin typeface="Arial"/>
                <a:ea typeface="Arial"/>
                <a:cs typeface="Arial"/>
                <a:sym typeface="Arial"/>
              </a:rPr>
              <a:t>Hydrology</a:t>
            </a:r>
            <a:endParaRPr sz="1333">
              <a:solidFill>
                <a:srgbClr val="0A2D6E"/>
              </a:solidFill>
              <a:latin typeface="Arial"/>
              <a:ea typeface="Arial"/>
              <a:cs typeface="Arial"/>
              <a:sym typeface="Arial"/>
            </a:endParaRPr>
          </a:p>
        </p:txBody>
      </p:sp>
      <p:pic>
        <p:nvPicPr>
          <p:cNvPr id="302" name="Google Shape;302;p23"/>
          <p:cNvPicPr preferRelativeResize="0"/>
          <p:nvPr/>
        </p:nvPicPr>
        <p:blipFill rotWithShape="1">
          <a:blip r:embed="rId6">
            <a:alphaModFix/>
          </a:blip>
          <a:srcRect l="6290" r="8438"/>
          <a:stretch/>
        </p:blipFill>
        <p:spPr>
          <a:xfrm>
            <a:off x="8945838" y="4489205"/>
            <a:ext cx="1155581" cy="913516"/>
          </a:xfrm>
          <a:prstGeom prst="rect">
            <a:avLst/>
          </a:prstGeom>
          <a:noFill/>
          <a:ln>
            <a:noFill/>
          </a:ln>
        </p:spPr>
      </p:pic>
      <p:pic>
        <p:nvPicPr>
          <p:cNvPr id="303" name="Google Shape;303;p23"/>
          <p:cNvPicPr preferRelativeResize="0"/>
          <p:nvPr/>
        </p:nvPicPr>
        <p:blipFill rotWithShape="1">
          <a:blip r:embed="rId7">
            <a:alphaModFix/>
          </a:blip>
          <a:srcRect/>
          <a:stretch/>
        </p:blipFill>
        <p:spPr>
          <a:xfrm>
            <a:off x="10376522" y="4433272"/>
            <a:ext cx="1322637" cy="981153"/>
          </a:xfrm>
          <a:prstGeom prst="rect">
            <a:avLst/>
          </a:prstGeom>
          <a:noFill/>
          <a:ln>
            <a:noFill/>
          </a:ln>
        </p:spPr>
      </p:pic>
      <p:pic>
        <p:nvPicPr>
          <p:cNvPr id="304" name="Google Shape;304;p23"/>
          <p:cNvPicPr preferRelativeResize="0"/>
          <p:nvPr/>
        </p:nvPicPr>
        <p:blipFill rotWithShape="1">
          <a:blip r:embed="rId8">
            <a:alphaModFix/>
          </a:blip>
          <a:srcRect l="2354" r="4231" b="7045"/>
          <a:stretch/>
        </p:blipFill>
        <p:spPr>
          <a:xfrm>
            <a:off x="6757001" y="4489450"/>
            <a:ext cx="1987536" cy="868668"/>
          </a:xfrm>
          <a:prstGeom prst="rect">
            <a:avLst/>
          </a:prstGeom>
          <a:noFill/>
          <a:ln>
            <a:noFill/>
          </a:ln>
        </p:spPr>
      </p:pic>
      <p:grpSp>
        <p:nvGrpSpPr>
          <p:cNvPr id="3" name="Group 2"/>
          <p:cNvGrpSpPr/>
          <p:nvPr/>
        </p:nvGrpSpPr>
        <p:grpSpPr>
          <a:xfrm>
            <a:off x="395075" y="2722834"/>
            <a:ext cx="4521552" cy="2347351"/>
            <a:chOff x="566503" y="2760799"/>
            <a:chExt cx="2749536" cy="1427412"/>
          </a:xfrm>
        </p:grpSpPr>
        <p:pic>
          <p:nvPicPr>
            <p:cNvPr id="306" name="Google Shape;306;p23"/>
            <p:cNvPicPr preferRelativeResize="0"/>
            <p:nvPr/>
          </p:nvPicPr>
          <p:blipFill rotWithShape="1">
            <a:blip r:embed="rId9">
              <a:alphaModFix/>
            </a:blip>
            <a:srcRect t="43593" b="2526"/>
            <a:stretch/>
          </p:blipFill>
          <p:spPr>
            <a:xfrm>
              <a:off x="586137" y="3111037"/>
              <a:ext cx="1182505" cy="889623"/>
            </a:xfrm>
            <a:prstGeom prst="rect">
              <a:avLst/>
            </a:prstGeom>
            <a:noFill/>
            <a:ln>
              <a:noFill/>
            </a:ln>
          </p:spPr>
        </p:pic>
        <p:pic>
          <p:nvPicPr>
            <p:cNvPr id="307" name="Google Shape;307;p23" descr="File:Max paraboloid.svg"/>
            <p:cNvPicPr preferRelativeResize="0"/>
            <p:nvPr/>
          </p:nvPicPr>
          <p:blipFill rotWithShape="1">
            <a:blip r:embed="rId10">
              <a:alphaModFix/>
            </a:blip>
            <a:srcRect l="11979" t="26177" r="13616"/>
            <a:stretch/>
          </p:blipFill>
          <p:spPr>
            <a:xfrm>
              <a:off x="1813427" y="3093639"/>
              <a:ext cx="1378934" cy="1094572"/>
            </a:xfrm>
            <a:prstGeom prst="rect">
              <a:avLst/>
            </a:prstGeom>
            <a:noFill/>
            <a:ln>
              <a:noFill/>
            </a:ln>
          </p:spPr>
        </p:pic>
        <p:sp>
          <p:nvSpPr>
            <p:cNvPr id="309" name="Google Shape;309;p23"/>
            <p:cNvSpPr/>
            <p:nvPr/>
          </p:nvSpPr>
          <p:spPr>
            <a:xfrm>
              <a:off x="566503" y="2775337"/>
              <a:ext cx="1229700" cy="246300"/>
            </a:xfrm>
            <a:prstGeom prst="rect">
              <a:avLst/>
            </a:prstGeom>
            <a:noFill/>
            <a:ln>
              <a:noFill/>
            </a:ln>
          </p:spPr>
          <p:txBody>
            <a:bodyPr spcFirstLastPara="1" wrap="square" lIns="121900" tIns="60933" rIns="121900" bIns="60933" anchor="t" anchorCtr="0">
              <a:noAutofit/>
            </a:bodyPr>
            <a:lstStyle/>
            <a:p>
              <a:pPr algn="ctr">
                <a:buClr>
                  <a:srgbClr val="000000"/>
                </a:buClr>
                <a:buSzPts val="1000"/>
              </a:pPr>
              <a:r>
                <a:rPr lang="en" sz="1333" b="1" dirty="0">
                  <a:solidFill>
                    <a:srgbClr val="0A2D6E"/>
                  </a:solidFill>
                  <a:latin typeface="Arial"/>
                  <a:ea typeface="Arial"/>
                  <a:cs typeface="Arial"/>
                  <a:sym typeface="Arial"/>
                </a:rPr>
                <a:t>Architectures</a:t>
              </a:r>
              <a:endParaRPr sz="1333" b="1" dirty="0">
                <a:solidFill>
                  <a:srgbClr val="0A2D6E"/>
                </a:solidFill>
                <a:latin typeface="Arial"/>
                <a:ea typeface="Arial"/>
                <a:cs typeface="Arial"/>
                <a:sym typeface="Arial"/>
              </a:endParaRPr>
            </a:p>
          </p:txBody>
        </p:sp>
        <p:sp>
          <p:nvSpPr>
            <p:cNvPr id="310" name="Google Shape;310;p23"/>
            <p:cNvSpPr/>
            <p:nvPr/>
          </p:nvSpPr>
          <p:spPr>
            <a:xfrm>
              <a:off x="1879339" y="2760799"/>
              <a:ext cx="1436700" cy="246300"/>
            </a:xfrm>
            <a:prstGeom prst="rect">
              <a:avLst/>
            </a:prstGeom>
            <a:noFill/>
            <a:ln>
              <a:noFill/>
            </a:ln>
          </p:spPr>
          <p:txBody>
            <a:bodyPr spcFirstLastPara="1" wrap="square" lIns="121900" tIns="60933" rIns="121900" bIns="60933" anchor="t" anchorCtr="0">
              <a:noAutofit/>
            </a:bodyPr>
            <a:lstStyle/>
            <a:p>
              <a:pPr algn="ctr">
                <a:buClr>
                  <a:srgbClr val="000000"/>
                </a:buClr>
                <a:buSzPts val="1000"/>
              </a:pPr>
              <a:r>
                <a:rPr lang="en" sz="1333" b="1" dirty="0">
                  <a:solidFill>
                    <a:srgbClr val="0A2D6E"/>
                  </a:solidFill>
                  <a:latin typeface="Arial"/>
                  <a:ea typeface="Arial"/>
                  <a:cs typeface="Arial"/>
                  <a:sym typeface="Arial"/>
                </a:rPr>
                <a:t>Algorithms</a:t>
              </a:r>
              <a:endParaRPr sz="1333" b="1" dirty="0">
                <a:solidFill>
                  <a:srgbClr val="0A2D6E"/>
                </a:solidFill>
                <a:latin typeface="Arial"/>
                <a:ea typeface="Arial"/>
                <a:cs typeface="Arial"/>
                <a:sym typeface="Arial"/>
              </a:endParaRPr>
            </a:p>
          </p:txBody>
        </p:sp>
      </p:grpSp>
      <p:grpSp>
        <p:nvGrpSpPr>
          <p:cNvPr id="6" name="Group 5"/>
          <p:cNvGrpSpPr/>
          <p:nvPr/>
        </p:nvGrpSpPr>
        <p:grpSpPr>
          <a:xfrm>
            <a:off x="326581" y="1118128"/>
            <a:ext cx="5669144" cy="1604704"/>
            <a:chOff x="33064" y="838596"/>
            <a:chExt cx="4251858" cy="1203528"/>
          </a:xfrm>
        </p:grpSpPr>
        <p:sp>
          <p:nvSpPr>
            <p:cNvPr id="30" name="Google Shape;399;p54">
              <a:extLst>
                <a:ext uri="{FF2B5EF4-FFF2-40B4-BE49-F238E27FC236}">
                  <a16:creationId xmlns:a16="http://schemas.microsoft.com/office/drawing/2014/main" id="{D803FCA0-43C0-A395-F40F-4DFE84238119}"/>
                </a:ext>
              </a:extLst>
            </p:cNvPr>
            <p:cNvSpPr/>
            <p:nvPr/>
          </p:nvSpPr>
          <p:spPr>
            <a:xfrm>
              <a:off x="311700" y="1180224"/>
              <a:ext cx="3973222" cy="861900"/>
            </a:xfrm>
            <a:prstGeom prst="rect">
              <a:avLst/>
            </a:prstGeom>
            <a:noFill/>
            <a:ln>
              <a:noFill/>
            </a:ln>
          </p:spPr>
          <p:txBody>
            <a:bodyPr spcFirstLastPara="1" wrap="square" lIns="121900" tIns="60933" rIns="121900" bIns="60933" anchor="t" anchorCtr="0">
              <a:noAutofit/>
            </a:bodyPr>
            <a:lstStyle/>
            <a:p>
              <a:pPr>
                <a:lnSpc>
                  <a:spcPct val="150000"/>
                </a:lnSpc>
              </a:pPr>
              <a:r>
                <a:rPr lang="en-GB" sz="2000" b="1" dirty="0"/>
                <a:t>P</a:t>
              </a:r>
              <a:r>
                <a:rPr lang="en-GB" sz="2000" b="1" dirty="0">
                  <a:solidFill>
                    <a:srgbClr val="000000"/>
                  </a:solidFill>
                  <a:sym typeface="Arial"/>
                </a:rPr>
                <a:t>erforman</a:t>
              </a:r>
              <a:r>
                <a:rPr lang="en-GB" sz="2000" b="1" dirty="0"/>
                <a:t>t, efficient</a:t>
              </a:r>
              <a:endParaRPr sz="2000" b="1" dirty="0"/>
            </a:p>
            <a:p>
              <a:pPr>
                <a:lnSpc>
                  <a:spcPct val="150000"/>
                </a:lnSpc>
              </a:pPr>
              <a:r>
                <a:rPr lang="en-GB" sz="2000" b="1" dirty="0"/>
                <a:t>N</a:t>
              </a:r>
              <a:r>
                <a:rPr lang="en-GB" sz="2000" b="1" dirty="0">
                  <a:solidFill>
                    <a:srgbClr val="000000"/>
                  </a:solidFill>
                  <a:sym typeface="Arial"/>
                </a:rPr>
                <a:t>o</a:t>
              </a:r>
              <a:r>
                <a:rPr lang="en-GB" sz="2000" b="1" dirty="0"/>
                <a:t>n-</a:t>
              </a:r>
              <a:r>
                <a:rPr lang="en-GB" sz="2000" b="1" dirty="0">
                  <a:solidFill>
                    <a:srgbClr val="000000"/>
                  </a:solidFill>
                  <a:sym typeface="Arial"/>
                </a:rPr>
                <a:t>interpretable,</a:t>
              </a:r>
              <a:r>
                <a:rPr lang="en-GB" sz="2000" b="1" dirty="0"/>
                <a:t> poor generalization</a:t>
              </a:r>
              <a:endParaRPr sz="2000" dirty="0">
                <a:solidFill>
                  <a:srgbClr val="000000"/>
                </a:solidFill>
                <a:sym typeface="Arial"/>
              </a:endParaRPr>
            </a:p>
          </p:txBody>
        </p:sp>
        <p:grpSp>
          <p:nvGrpSpPr>
            <p:cNvPr id="5" name="Group 4"/>
            <p:cNvGrpSpPr/>
            <p:nvPr/>
          </p:nvGrpSpPr>
          <p:grpSpPr>
            <a:xfrm>
              <a:off x="33064" y="838596"/>
              <a:ext cx="1928700" cy="1010404"/>
              <a:chOff x="33064" y="838596"/>
              <a:chExt cx="1928700" cy="1010404"/>
            </a:xfrm>
          </p:grpSpPr>
          <p:sp>
            <p:nvSpPr>
              <p:cNvPr id="305" name="Google Shape;305;p23"/>
              <p:cNvSpPr/>
              <p:nvPr/>
            </p:nvSpPr>
            <p:spPr>
              <a:xfrm>
                <a:off x="33064" y="838596"/>
                <a:ext cx="1928700" cy="338700"/>
              </a:xfrm>
              <a:prstGeom prst="rect">
                <a:avLst/>
              </a:prstGeom>
              <a:noFill/>
              <a:ln>
                <a:noFill/>
              </a:ln>
            </p:spPr>
            <p:txBody>
              <a:bodyPr spcFirstLastPara="1" wrap="square" lIns="121900" tIns="60933" rIns="121900" bIns="60933" anchor="t" anchorCtr="0">
                <a:noAutofit/>
              </a:bodyPr>
              <a:lstStyle/>
              <a:p>
                <a:pPr>
                  <a:buClr>
                    <a:srgbClr val="000000"/>
                  </a:buClr>
                  <a:buSzPts val="1600"/>
                </a:pPr>
                <a:r>
                  <a:rPr lang="en" sz="2133" b="1" dirty="0">
                    <a:solidFill>
                      <a:srgbClr val="0A2D6E"/>
                    </a:solidFill>
                    <a:latin typeface="Arial"/>
                    <a:ea typeface="Arial"/>
                    <a:cs typeface="Arial"/>
                    <a:sym typeface="Arial"/>
                  </a:rPr>
                  <a:t>Machine Learning</a:t>
                </a:r>
                <a:endParaRPr sz="2133" b="1" dirty="0">
                  <a:solidFill>
                    <a:srgbClr val="0A2D6E"/>
                  </a:solidFill>
                  <a:latin typeface="Arial"/>
                  <a:ea typeface="Arial"/>
                  <a:cs typeface="Arial"/>
                  <a:sym typeface="Arial"/>
                </a:endParaRPr>
              </a:p>
            </p:txBody>
          </p:sp>
          <p:pic>
            <p:nvPicPr>
              <p:cNvPr id="31" name="Google Shape;404;p54">
                <a:extLst>
                  <a:ext uri="{FF2B5EF4-FFF2-40B4-BE49-F238E27FC236}">
                    <a16:creationId xmlns:a16="http://schemas.microsoft.com/office/drawing/2014/main" id="{5808B58E-26B0-E76B-6748-D58CD49F799C}"/>
                  </a:ext>
                </a:extLst>
              </p:cNvPr>
              <p:cNvPicPr preferRelativeResize="0"/>
              <p:nvPr/>
            </p:nvPicPr>
            <p:blipFill>
              <a:blip r:embed="rId11">
                <a:alphaModFix/>
              </a:blip>
              <a:stretch>
                <a:fillRect/>
              </a:stretch>
            </p:blipFill>
            <p:spPr>
              <a:xfrm>
                <a:off x="127730" y="1241086"/>
                <a:ext cx="268842" cy="288756"/>
              </a:xfrm>
              <a:prstGeom prst="rect">
                <a:avLst/>
              </a:prstGeom>
              <a:noFill/>
              <a:ln>
                <a:noFill/>
              </a:ln>
            </p:spPr>
          </p:pic>
          <p:sp>
            <p:nvSpPr>
              <p:cNvPr id="32" name="Google Shape;405;p54">
                <a:extLst>
                  <a:ext uri="{FF2B5EF4-FFF2-40B4-BE49-F238E27FC236}">
                    <a16:creationId xmlns:a16="http://schemas.microsoft.com/office/drawing/2014/main" id="{4C67EF1E-DA7E-21F0-EDBE-BD6A0EDE6DF4}"/>
                  </a:ext>
                </a:extLst>
              </p:cNvPr>
              <p:cNvSpPr/>
              <p:nvPr/>
            </p:nvSpPr>
            <p:spPr>
              <a:xfrm>
                <a:off x="132770" y="1560259"/>
                <a:ext cx="240492" cy="288741"/>
              </a:xfrm>
              <a:prstGeom prst="rect">
                <a:avLst/>
              </a:prstGeom>
            </p:spPr>
            <p:txBody>
              <a:bodyPr>
                <a:prstTxWarp prst="textPlain">
                  <a:avLst/>
                </a:prstTxWarp>
              </a:bodyPr>
              <a:lstStyle/>
              <a:p>
                <a:pPr lvl="0" algn="ctr"/>
                <a:r>
                  <a:rPr sz="2400" dirty="0">
                    <a:solidFill>
                      <a:srgbClr val="FF1919"/>
                    </a:solidFill>
                    <a:latin typeface="Comic Sans MS"/>
                  </a:rPr>
                  <a:t>X</a:t>
                </a:r>
              </a:p>
            </p:txBody>
          </p:sp>
        </p:grpSp>
      </p:grpSp>
      <p:grpSp>
        <p:nvGrpSpPr>
          <p:cNvPr id="4" name="Group 3"/>
          <p:cNvGrpSpPr/>
          <p:nvPr/>
        </p:nvGrpSpPr>
        <p:grpSpPr>
          <a:xfrm>
            <a:off x="5935832" y="1126065"/>
            <a:ext cx="6529840" cy="1420921"/>
            <a:chOff x="4474176" y="844548"/>
            <a:chExt cx="4897380" cy="1065691"/>
          </a:xfrm>
        </p:grpSpPr>
        <p:sp>
          <p:nvSpPr>
            <p:cNvPr id="292" name="Google Shape;292;p23"/>
            <p:cNvSpPr/>
            <p:nvPr/>
          </p:nvSpPr>
          <p:spPr>
            <a:xfrm>
              <a:off x="4474176" y="844548"/>
              <a:ext cx="2626525" cy="338700"/>
            </a:xfrm>
            <a:prstGeom prst="rect">
              <a:avLst/>
            </a:prstGeom>
            <a:noFill/>
            <a:ln>
              <a:noFill/>
            </a:ln>
          </p:spPr>
          <p:txBody>
            <a:bodyPr spcFirstLastPara="1" wrap="square" lIns="121900" tIns="60933" rIns="121900" bIns="60933" anchor="t" anchorCtr="0">
              <a:noAutofit/>
            </a:bodyPr>
            <a:lstStyle/>
            <a:p>
              <a:pPr>
                <a:buClr>
                  <a:srgbClr val="000000"/>
                </a:buClr>
                <a:buSzPts val="1600"/>
              </a:pPr>
              <a:r>
                <a:rPr lang="en" sz="2133" b="1" dirty="0">
                  <a:solidFill>
                    <a:srgbClr val="0A2D6E"/>
                  </a:solidFill>
                  <a:latin typeface="Arial"/>
                  <a:ea typeface="Arial"/>
                  <a:cs typeface="Arial"/>
                  <a:sym typeface="Arial"/>
                </a:rPr>
                <a:t>Numerical Simulation</a:t>
              </a:r>
              <a:endParaRPr sz="2133" b="1" dirty="0">
                <a:solidFill>
                  <a:srgbClr val="0A2D6E"/>
                </a:solidFill>
                <a:latin typeface="Arial"/>
                <a:ea typeface="Arial"/>
                <a:cs typeface="Arial"/>
                <a:sym typeface="Arial"/>
              </a:endParaRPr>
            </a:p>
          </p:txBody>
        </p:sp>
        <p:pic>
          <p:nvPicPr>
            <p:cNvPr id="33" name="Google Shape;406;p54">
              <a:extLst>
                <a:ext uri="{FF2B5EF4-FFF2-40B4-BE49-F238E27FC236}">
                  <a16:creationId xmlns:a16="http://schemas.microsoft.com/office/drawing/2014/main" id="{33D45FA3-61CF-A5BB-CFAA-8AACB596C236}"/>
                </a:ext>
              </a:extLst>
            </p:cNvPr>
            <p:cNvPicPr preferRelativeResize="0"/>
            <p:nvPr/>
          </p:nvPicPr>
          <p:blipFill>
            <a:blip r:embed="rId11">
              <a:alphaModFix/>
            </a:blip>
            <a:stretch>
              <a:fillRect/>
            </a:stretch>
          </p:blipFill>
          <p:spPr>
            <a:xfrm>
              <a:off x="4563558" y="1268871"/>
              <a:ext cx="268842" cy="288756"/>
            </a:xfrm>
            <a:prstGeom prst="rect">
              <a:avLst/>
            </a:prstGeom>
            <a:noFill/>
            <a:ln>
              <a:noFill/>
            </a:ln>
          </p:spPr>
        </p:pic>
        <p:sp>
          <p:nvSpPr>
            <p:cNvPr id="34" name="Google Shape;407;p54">
              <a:extLst>
                <a:ext uri="{FF2B5EF4-FFF2-40B4-BE49-F238E27FC236}">
                  <a16:creationId xmlns:a16="http://schemas.microsoft.com/office/drawing/2014/main" id="{348D6AB0-A4B6-4179-C1C6-7684CA1D1D52}"/>
                </a:ext>
              </a:extLst>
            </p:cNvPr>
            <p:cNvSpPr/>
            <p:nvPr/>
          </p:nvSpPr>
          <p:spPr>
            <a:xfrm>
              <a:off x="4557447" y="1621498"/>
              <a:ext cx="240492" cy="288741"/>
            </a:xfrm>
            <a:prstGeom prst="rect">
              <a:avLst/>
            </a:prstGeom>
          </p:spPr>
          <p:txBody>
            <a:bodyPr>
              <a:prstTxWarp prst="textPlain">
                <a:avLst/>
              </a:prstTxWarp>
            </a:bodyPr>
            <a:lstStyle/>
            <a:p>
              <a:pPr lvl="0" algn="ctr"/>
              <a:r>
                <a:rPr sz="2400" dirty="0">
                  <a:solidFill>
                    <a:srgbClr val="FF1919"/>
                  </a:solidFill>
                  <a:latin typeface="Comic Sans MS"/>
                </a:rPr>
                <a:t>X</a:t>
              </a:r>
            </a:p>
          </p:txBody>
        </p:sp>
        <p:sp>
          <p:nvSpPr>
            <p:cNvPr id="40" name="Google Shape;400;p54">
              <a:extLst>
                <a:ext uri="{FF2B5EF4-FFF2-40B4-BE49-F238E27FC236}">
                  <a16:creationId xmlns:a16="http://schemas.microsoft.com/office/drawing/2014/main" id="{B1944499-227C-7F7D-89AF-F7DD68763BE3}"/>
                </a:ext>
              </a:extLst>
            </p:cNvPr>
            <p:cNvSpPr txBox="1"/>
            <p:nvPr/>
          </p:nvSpPr>
          <p:spPr>
            <a:xfrm>
              <a:off x="4832399" y="1180224"/>
              <a:ext cx="4539157" cy="661934"/>
            </a:xfrm>
            <a:prstGeom prst="rect">
              <a:avLst/>
            </a:prstGeom>
            <a:noFill/>
            <a:ln>
              <a:noFill/>
            </a:ln>
          </p:spPr>
          <p:txBody>
            <a:bodyPr spcFirstLastPara="1" wrap="square" lIns="121900" tIns="60933" rIns="121900" bIns="60933" anchor="t" anchorCtr="0">
              <a:noAutofit/>
            </a:bodyPr>
            <a:lstStyle/>
            <a:p>
              <a:pPr>
                <a:lnSpc>
                  <a:spcPct val="150000"/>
                </a:lnSpc>
              </a:pPr>
              <a:r>
                <a:rPr lang="en-GB" sz="2000" b="1" dirty="0"/>
                <a:t>Interpretable, physical, good generalization</a:t>
              </a:r>
              <a:endParaRPr sz="2000" b="1" dirty="0"/>
            </a:p>
            <a:p>
              <a:pPr>
                <a:lnSpc>
                  <a:spcPct val="150000"/>
                </a:lnSpc>
              </a:pPr>
              <a:r>
                <a:rPr lang="en-GB" sz="2000" b="1" dirty="0"/>
                <a:t>Hard to fit data, difficult inverse problems</a:t>
              </a:r>
              <a:endParaRPr sz="2000" b="1" dirty="0">
                <a:solidFill>
                  <a:srgbClr val="000000"/>
                </a:solidFill>
                <a:sym typeface="Arial"/>
              </a:endParaRPr>
            </a:p>
          </p:txBody>
        </p:sp>
      </p:grpSp>
      <p:grpSp>
        <p:nvGrpSpPr>
          <p:cNvPr id="44" name="Google Shape;376;p54">
            <a:extLst>
              <a:ext uri="{FF2B5EF4-FFF2-40B4-BE49-F238E27FC236}">
                <a16:creationId xmlns:a16="http://schemas.microsoft.com/office/drawing/2014/main" id="{23B5C0B5-AD9D-A3B0-798A-083E5173C839}"/>
              </a:ext>
            </a:extLst>
          </p:cNvPr>
          <p:cNvGrpSpPr/>
          <p:nvPr/>
        </p:nvGrpSpPr>
        <p:grpSpPr>
          <a:xfrm>
            <a:off x="4696416" y="3740629"/>
            <a:ext cx="2059171" cy="1692483"/>
            <a:chOff x="3578192" y="1833442"/>
            <a:chExt cx="2059171" cy="1772109"/>
          </a:xfrm>
        </p:grpSpPr>
        <p:sp>
          <p:nvSpPr>
            <p:cNvPr id="45" name="Google Shape;377;p54">
              <a:extLst>
                <a:ext uri="{FF2B5EF4-FFF2-40B4-BE49-F238E27FC236}">
                  <a16:creationId xmlns:a16="http://schemas.microsoft.com/office/drawing/2014/main" id="{2C383563-6FDE-A2D8-973A-0CC98B16E3FE}"/>
                </a:ext>
              </a:extLst>
            </p:cNvPr>
            <p:cNvSpPr/>
            <p:nvPr/>
          </p:nvSpPr>
          <p:spPr>
            <a:xfrm rot="5400000">
              <a:off x="3376742" y="2038201"/>
              <a:ext cx="1768800" cy="1365900"/>
            </a:xfrm>
            <a:prstGeom prst="bentArrow">
              <a:avLst>
                <a:gd name="adj1" fmla="val 14005"/>
                <a:gd name="adj2" fmla="val 25000"/>
                <a:gd name="adj3" fmla="val 25000"/>
                <a:gd name="adj4" fmla="val 43750"/>
              </a:avLst>
            </a:prstGeom>
            <a:solidFill>
              <a:srgbClr val="005AA0"/>
            </a:solidFill>
            <a:ln w="25400" cap="flat" cmpd="sng">
              <a:solidFill>
                <a:srgbClr val="072050"/>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6" name="Google Shape;378;p54">
              <a:extLst>
                <a:ext uri="{FF2B5EF4-FFF2-40B4-BE49-F238E27FC236}">
                  <a16:creationId xmlns:a16="http://schemas.microsoft.com/office/drawing/2014/main" id="{674D55CC-5FD9-6BC8-D50B-1F03C7DCCAB0}"/>
                </a:ext>
              </a:extLst>
            </p:cNvPr>
            <p:cNvSpPr/>
            <p:nvPr/>
          </p:nvSpPr>
          <p:spPr>
            <a:xfrm rot="-5400000" flipH="1">
              <a:off x="4070013" y="2034892"/>
              <a:ext cx="1768800" cy="1365900"/>
            </a:xfrm>
            <a:prstGeom prst="bentArrow">
              <a:avLst>
                <a:gd name="adj1" fmla="val 14652"/>
                <a:gd name="adj2" fmla="val 25000"/>
                <a:gd name="adj3" fmla="val 25000"/>
                <a:gd name="adj4" fmla="val 43750"/>
              </a:avLst>
            </a:prstGeom>
            <a:solidFill>
              <a:srgbClr val="005AA0"/>
            </a:solidFill>
            <a:ln w="25400" cap="flat" cmpd="sng">
              <a:solidFill>
                <a:srgbClr val="072050"/>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grpSp>
      <p:sp>
        <p:nvSpPr>
          <p:cNvPr id="47" name="Google Shape;395;p54">
            <a:extLst>
              <a:ext uri="{FF2B5EF4-FFF2-40B4-BE49-F238E27FC236}">
                <a16:creationId xmlns:a16="http://schemas.microsoft.com/office/drawing/2014/main" id="{C9FD7539-BF39-90DE-AF70-685CC7159D6F}"/>
              </a:ext>
            </a:extLst>
          </p:cNvPr>
          <p:cNvSpPr/>
          <p:nvPr/>
        </p:nvSpPr>
        <p:spPr>
          <a:xfrm>
            <a:off x="4217684" y="5555281"/>
            <a:ext cx="2962497" cy="451600"/>
          </a:xfrm>
          <a:prstGeom prst="rect">
            <a:avLst/>
          </a:prstGeom>
          <a:noFill/>
          <a:ln w="9525" cap="flat" cmpd="sng">
            <a:no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1600"/>
            </a:pPr>
            <a:r>
              <a:rPr lang="en-GB" sz="2667" b="1" dirty="0">
                <a:solidFill>
                  <a:srgbClr val="0A2D6E"/>
                </a:solidFill>
                <a:latin typeface="Arial"/>
                <a:ea typeface="Arial"/>
                <a:cs typeface="Arial"/>
                <a:sym typeface="Arial"/>
              </a:rPr>
              <a:t>Hybrid Methods</a:t>
            </a:r>
            <a:endParaRPr sz="2667" b="1" dirty="0">
              <a:solidFill>
                <a:srgbClr val="0A2D6E"/>
              </a:solidFill>
              <a:latin typeface="Arial"/>
              <a:ea typeface="Arial"/>
              <a:cs typeface="Arial"/>
              <a:sym typeface="Arial"/>
            </a:endParaRPr>
          </a:p>
        </p:txBody>
      </p:sp>
      <p:sp>
        <p:nvSpPr>
          <p:cNvPr id="35" name="TextBox 34"/>
          <p:cNvSpPr txBox="1"/>
          <p:nvPr/>
        </p:nvSpPr>
        <p:spPr>
          <a:xfrm>
            <a:off x="11830682" y="6488271"/>
            <a:ext cx="410596" cy="584775"/>
          </a:xfrm>
          <a:prstGeom prst="rect">
            <a:avLst/>
          </a:prstGeom>
          <a:noFill/>
        </p:spPr>
        <p:txBody>
          <a:bodyPr wrap="square" rtlCol="0">
            <a:spAutoFit/>
          </a:bodyPr>
          <a:lstStyle/>
          <a:p>
            <a:fld id="{E0A25F82-0A17-4674-B037-A703E033DA8B}" type="slidenum">
              <a:rPr lang="en-US" sz="1600">
                <a:solidFill>
                  <a:schemeClr val="bg1"/>
                </a:solidFill>
              </a:rPr>
              <a:t>29</a:t>
            </a:fld>
            <a:endParaRPr lang="en-US" sz="1600" dirty="0">
              <a:solidFill>
                <a:schemeClr val="bg1"/>
              </a:solidFill>
            </a:endParaRPr>
          </a:p>
        </p:txBody>
      </p:sp>
    </p:spTree>
    <p:extLst>
      <p:ext uri="{BB962C8B-B14F-4D97-AF65-F5344CB8AC3E}">
        <p14:creationId xmlns:p14="http://schemas.microsoft.com/office/powerpoint/2010/main" val="20769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B5CB4E-2DDD-E94D-9C18-775D67298B52}"/>
              </a:ext>
            </a:extLst>
          </p:cNvPr>
          <p:cNvSpPr>
            <a:spLocks noGrp="1"/>
          </p:cNvSpPr>
          <p:nvPr>
            <p:ph type="title"/>
          </p:nvPr>
        </p:nvSpPr>
        <p:spPr/>
        <p:txBody>
          <a:bodyPr/>
          <a:lstStyle/>
          <a:p>
            <a:r>
              <a:rPr lang="en-US" dirty="0" smtClean="0"/>
              <a:t>Simulators as State space models</a:t>
            </a:r>
            <a:endParaRPr lang="en-DE" dirty="0"/>
          </a:p>
        </p:txBody>
      </p:sp>
      <p:sp>
        <p:nvSpPr>
          <p:cNvPr id="19" name="TextBox 18"/>
          <p:cNvSpPr txBox="1"/>
          <p:nvPr/>
        </p:nvSpPr>
        <p:spPr>
          <a:xfrm>
            <a:off x="884331" y="2289433"/>
            <a:ext cx="502061" cy="584775"/>
          </a:xfrm>
          <a:prstGeom prst="rect">
            <a:avLst/>
          </a:prstGeom>
          <a:noFill/>
        </p:spPr>
        <p:txBody>
          <a:bodyPr wrap="none" rtlCol="0">
            <a:spAutoFit/>
          </a:bodyPr>
          <a:lstStyle/>
          <a:p>
            <a:r>
              <a:rPr lang="en-US" sz="3200" dirty="0"/>
              <a:t>x</a:t>
            </a:r>
            <a:r>
              <a:rPr lang="en-US" sz="3200" baseline="-25000" dirty="0"/>
              <a:t>0</a:t>
            </a:r>
          </a:p>
        </p:txBody>
      </p:sp>
      <p:sp>
        <p:nvSpPr>
          <p:cNvPr id="20" name="TextBox 19"/>
          <p:cNvSpPr txBox="1"/>
          <p:nvPr/>
        </p:nvSpPr>
        <p:spPr>
          <a:xfrm>
            <a:off x="4563890" y="2289432"/>
            <a:ext cx="502061" cy="584775"/>
          </a:xfrm>
          <a:prstGeom prst="rect">
            <a:avLst/>
          </a:prstGeom>
          <a:noFill/>
        </p:spPr>
        <p:txBody>
          <a:bodyPr wrap="none" rtlCol="0">
            <a:spAutoFit/>
          </a:bodyPr>
          <a:lstStyle/>
          <a:p>
            <a:r>
              <a:rPr lang="en-US" sz="3200" dirty="0"/>
              <a:t>x</a:t>
            </a:r>
            <a:r>
              <a:rPr lang="en-US" sz="3200" baseline="-25000" dirty="0"/>
              <a:t>1</a:t>
            </a:r>
          </a:p>
        </p:txBody>
      </p:sp>
      <p:sp>
        <p:nvSpPr>
          <p:cNvPr id="21" name="TextBox 20"/>
          <p:cNvSpPr txBox="1"/>
          <p:nvPr/>
        </p:nvSpPr>
        <p:spPr>
          <a:xfrm>
            <a:off x="8304246" y="2289433"/>
            <a:ext cx="502061" cy="584775"/>
          </a:xfrm>
          <a:prstGeom prst="rect">
            <a:avLst/>
          </a:prstGeom>
          <a:noFill/>
        </p:spPr>
        <p:txBody>
          <a:bodyPr wrap="none" rtlCol="0">
            <a:spAutoFit/>
          </a:bodyPr>
          <a:lstStyle/>
          <a:p>
            <a:r>
              <a:rPr lang="en-US" sz="3200" dirty="0"/>
              <a:t>x</a:t>
            </a:r>
            <a:r>
              <a:rPr lang="en-US" sz="3200" baseline="-25000" dirty="0"/>
              <a:t>2</a:t>
            </a:r>
          </a:p>
        </p:txBody>
      </p:sp>
      <p:cxnSp>
        <p:nvCxnSpPr>
          <p:cNvPr id="22" name="Straight Arrow Connector 21"/>
          <p:cNvCxnSpPr/>
          <p:nvPr/>
        </p:nvCxnSpPr>
        <p:spPr>
          <a:xfrm>
            <a:off x="2058371" y="3657560"/>
            <a:ext cx="18542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716017" y="3657560"/>
            <a:ext cx="18542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460433" y="3657560"/>
            <a:ext cx="18542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Left Brace 25"/>
          <p:cNvSpPr/>
          <p:nvPr/>
        </p:nvSpPr>
        <p:spPr>
          <a:xfrm rot="5400000" flipH="1">
            <a:off x="2620507" y="3392965"/>
            <a:ext cx="480053" cy="1604325"/>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pic>
        <p:nvPicPr>
          <p:cNvPr id="27" name="Picture 26"/>
          <p:cNvPicPr>
            <a:picLocks noChangeAspect="1"/>
          </p:cNvPicPr>
          <p:nvPr/>
        </p:nvPicPr>
        <p:blipFill rotWithShape="1">
          <a:blip r:embed="rId3"/>
          <a:srcRect t="14819" b="31471"/>
          <a:stretch/>
        </p:blipFill>
        <p:spPr>
          <a:xfrm>
            <a:off x="1964470" y="2708090"/>
            <a:ext cx="1792124" cy="401061"/>
          </a:xfrm>
          <a:prstGeom prst="rect">
            <a:avLst/>
          </a:prstGeom>
        </p:spPr>
      </p:pic>
      <p:pic>
        <p:nvPicPr>
          <p:cNvPr id="9218" name="Picture 2" descr="Climate model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361" y="2904986"/>
            <a:ext cx="1528705" cy="15206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limate model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7826" y="2904986"/>
            <a:ext cx="1528705" cy="15206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limate model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6398" y="2897230"/>
            <a:ext cx="1528705" cy="1520660"/>
          </a:xfrm>
          <a:prstGeom prst="rect">
            <a:avLst/>
          </a:prstGeom>
          <a:noFill/>
          <a:extLst>
            <a:ext uri="{909E8E84-426E-40DD-AFC4-6F175D3DCCD1}">
              <a14:hiddenFill xmlns:a14="http://schemas.microsoft.com/office/drawing/2010/main">
                <a:solidFill>
                  <a:srgbClr val="FFFFFF"/>
                </a:solidFill>
              </a14:hiddenFill>
            </a:ext>
          </a:extLst>
        </p:spPr>
      </p:pic>
      <p:sp>
        <p:nvSpPr>
          <p:cNvPr id="28" name="Left Brace 27"/>
          <p:cNvSpPr/>
          <p:nvPr/>
        </p:nvSpPr>
        <p:spPr>
          <a:xfrm rot="16200000" flipH="1">
            <a:off x="922280" y="1510849"/>
            <a:ext cx="480053" cy="1604325"/>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9" name="Rectangle 28"/>
          <p:cNvSpPr/>
          <p:nvPr/>
        </p:nvSpPr>
        <p:spPr>
          <a:xfrm>
            <a:off x="584716" y="942222"/>
            <a:ext cx="6603987" cy="1077026"/>
          </a:xfrm>
          <a:prstGeom prst="rect">
            <a:avLst/>
          </a:prstGeom>
        </p:spPr>
        <p:txBody>
          <a:bodyPr wrap="none">
            <a:spAutoFit/>
          </a:bodyPr>
          <a:lstStyle/>
          <a:p>
            <a:r>
              <a:rPr lang="en-US" sz="2133" dirty="0"/>
              <a:t>System state</a:t>
            </a:r>
          </a:p>
          <a:p>
            <a:pPr marL="380990" indent="-380990">
              <a:buFont typeface="Arial" panose="020B0604020202020204" pitchFamily="34" charset="0"/>
              <a:buChar char="•"/>
            </a:pPr>
            <a:r>
              <a:rPr lang="en-US" sz="2133" dirty="0"/>
              <a:t>Physical variables (pressure, temperature, </a:t>
            </a:r>
            <a:r>
              <a:rPr lang="en-US" sz="2133" dirty="0" smtClean="0"/>
              <a:t>moisture, …)</a:t>
            </a:r>
            <a:endParaRPr lang="en-US" sz="2133" dirty="0"/>
          </a:p>
          <a:p>
            <a:pPr marL="380990" indent="-380990">
              <a:buFont typeface="Arial" panose="020B0604020202020204" pitchFamily="34" charset="0"/>
              <a:buChar char="•"/>
            </a:pPr>
            <a:r>
              <a:rPr lang="en-US" sz="2133" dirty="0"/>
              <a:t>Snapshot for one time point</a:t>
            </a:r>
          </a:p>
        </p:txBody>
      </p:sp>
      <p:sp>
        <p:nvSpPr>
          <p:cNvPr id="31" name="Rectangle 30"/>
          <p:cNvSpPr/>
          <p:nvPr/>
        </p:nvSpPr>
        <p:spPr>
          <a:xfrm>
            <a:off x="2238270" y="4599479"/>
            <a:ext cx="7884210" cy="1405256"/>
          </a:xfrm>
          <a:prstGeom prst="rect">
            <a:avLst/>
          </a:prstGeom>
        </p:spPr>
        <p:txBody>
          <a:bodyPr wrap="none">
            <a:spAutoFit/>
          </a:bodyPr>
          <a:lstStyle/>
          <a:p>
            <a:r>
              <a:rPr lang="en-US" sz="2133" dirty="0"/>
              <a:t>State update function</a:t>
            </a:r>
          </a:p>
          <a:p>
            <a:pPr marL="380990" indent="-380990">
              <a:buFont typeface="Arial" panose="020B0604020202020204" pitchFamily="34" charset="0"/>
              <a:buChar char="•"/>
            </a:pPr>
            <a:r>
              <a:rPr lang="en-US" sz="2133" dirty="0" smtClean="0"/>
              <a:t>Fluid dynamics</a:t>
            </a:r>
          </a:p>
          <a:p>
            <a:pPr marL="380990" indent="-380990">
              <a:buFont typeface="Arial" panose="020B0604020202020204" pitchFamily="34" charset="0"/>
              <a:buChar char="•"/>
            </a:pPr>
            <a:r>
              <a:rPr lang="en-US" sz="2133" dirty="0" smtClean="0"/>
              <a:t>Local </a:t>
            </a:r>
            <a:r>
              <a:rPr lang="en-US" sz="2133" dirty="0"/>
              <a:t>p</a:t>
            </a:r>
            <a:r>
              <a:rPr lang="en-US" sz="2133" dirty="0" smtClean="0"/>
              <a:t>hysical </a:t>
            </a:r>
            <a:r>
              <a:rPr lang="en-US" sz="2133" dirty="0"/>
              <a:t>processes (radiation, turbulence, phase changes, </a:t>
            </a:r>
            <a:r>
              <a:rPr lang="en-US" sz="2133" dirty="0" smtClean="0"/>
              <a:t>…)</a:t>
            </a:r>
          </a:p>
          <a:p>
            <a:pPr marL="380990" indent="-380990">
              <a:buFont typeface="Arial" panose="020B0604020202020204" pitchFamily="34" charset="0"/>
              <a:buChar char="•"/>
            </a:pPr>
            <a:r>
              <a:rPr lang="en-US" sz="2133" dirty="0" smtClean="0"/>
              <a:t>Advection of tracers (droplets, aerosols, etc.)</a:t>
            </a:r>
            <a:endParaRPr lang="en-US" sz="2133" dirty="0"/>
          </a:p>
        </p:txBody>
      </p:sp>
    </p:spTree>
    <p:extLst>
      <p:ext uri="{BB962C8B-B14F-4D97-AF65-F5344CB8AC3E}">
        <p14:creationId xmlns:p14="http://schemas.microsoft.com/office/powerpoint/2010/main" val="22684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Shallow Water </a:t>
            </a:r>
            <a:r>
              <a:rPr lang="en-US" dirty="0" smtClean="0"/>
              <a:t>Equations – </a:t>
            </a:r>
            <a:r>
              <a:rPr lang="en-US" dirty="0" err="1" smtClean="0"/>
              <a:t>Semiimplicit</a:t>
            </a:r>
            <a:r>
              <a:rPr lang="en-US" dirty="0" smtClean="0"/>
              <a:t> Scheme</a:t>
            </a:r>
            <a:endParaRPr lang="en-US" dirty="0"/>
          </a:p>
        </p:txBody>
      </p:sp>
      <p:pic>
        <p:nvPicPr>
          <p:cNvPr id="4" name="Picture 3"/>
          <p:cNvPicPr>
            <a:picLocks noChangeAspect="1"/>
          </p:cNvPicPr>
          <p:nvPr/>
        </p:nvPicPr>
        <p:blipFill>
          <a:blip r:embed="rId3"/>
          <a:stretch>
            <a:fillRect/>
          </a:stretch>
        </p:blipFill>
        <p:spPr>
          <a:xfrm>
            <a:off x="1210492" y="1342568"/>
            <a:ext cx="2078677" cy="1139204"/>
          </a:xfrm>
          <a:prstGeom prst="rect">
            <a:avLst/>
          </a:prstGeom>
        </p:spPr>
      </p:pic>
      <p:pic>
        <p:nvPicPr>
          <p:cNvPr id="5" name="Picture 4"/>
          <p:cNvPicPr>
            <a:picLocks noChangeAspect="1"/>
          </p:cNvPicPr>
          <p:nvPr/>
        </p:nvPicPr>
        <p:blipFill>
          <a:blip r:embed="rId4"/>
          <a:stretch>
            <a:fillRect/>
          </a:stretch>
        </p:blipFill>
        <p:spPr>
          <a:xfrm>
            <a:off x="5582194" y="3787215"/>
            <a:ext cx="6674903" cy="2357622"/>
          </a:xfrm>
          <a:prstGeom prst="rect">
            <a:avLst/>
          </a:prstGeom>
        </p:spPr>
      </p:pic>
      <p:pic>
        <p:nvPicPr>
          <p:cNvPr id="6" name="Picture 5"/>
          <p:cNvPicPr>
            <a:picLocks noChangeAspect="1"/>
          </p:cNvPicPr>
          <p:nvPr/>
        </p:nvPicPr>
        <p:blipFill>
          <a:blip r:embed="rId5"/>
          <a:stretch>
            <a:fillRect/>
          </a:stretch>
        </p:blipFill>
        <p:spPr>
          <a:xfrm>
            <a:off x="6811016" y="583478"/>
            <a:ext cx="4902013" cy="2441963"/>
          </a:xfrm>
          <a:prstGeom prst="rect">
            <a:avLst/>
          </a:prstGeom>
        </p:spPr>
      </p:pic>
      <p:pic>
        <p:nvPicPr>
          <p:cNvPr id="7" name="Picture 6"/>
          <p:cNvPicPr>
            <a:picLocks noChangeAspect="1"/>
          </p:cNvPicPr>
          <p:nvPr/>
        </p:nvPicPr>
        <p:blipFill>
          <a:blip r:embed="rId6"/>
          <a:stretch>
            <a:fillRect/>
          </a:stretch>
        </p:blipFill>
        <p:spPr>
          <a:xfrm>
            <a:off x="421659" y="3025441"/>
            <a:ext cx="4277322" cy="3057952"/>
          </a:xfrm>
          <a:prstGeom prst="rect">
            <a:avLst/>
          </a:prstGeom>
        </p:spPr>
      </p:pic>
    </p:spTree>
    <p:extLst>
      <p:ext uri="{BB962C8B-B14F-4D97-AF65-F5344CB8AC3E}">
        <p14:creationId xmlns:p14="http://schemas.microsoft.com/office/powerpoint/2010/main" val="32969328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 we learn 2D SWE with standard </a:t>
            </a:r>
            <a:r>
              <a:rPr lang="en-US" dirty="0" err="1" smtClean="0"/>
              <a:t>convnets</a:t>
            </a:r>
            <a:r>
              <a:rPr lang="en-US" dirty="0" smtClean="0"/>
              <a:t>?</a:t>
            </a:r>
            <a:endParaRPr lang="en-US" dirty="0"/>
          </a:p>
        </p:txBody>
      </p:sp>
      <p:pic>
        <p:nvPicPr>
          <p:cNvPr id="1026" name="Picture 2" descr="https://cdn.discordapp.com/attachments/725125965490946078/806188915757285386/hnRGaCe6UxnOtOZznSmM53pTGc605leCzoD1DOd6UxnOtOZznSmM53pTGc602tBZ4B6pjOd6UxnOtOZznSmM53pTGd6LegMUM90p.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 t="18262"/>
          <a:stretch/>
        </p:blipFill>
        <p:spPr bwMode="auto">
          <a:xfrm>
            <a:off x="1483673" y="864739"/>
            <a:ext cx="10522399" cy="52851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3971" y="1257280"/>
            <a:ext cx="1258399" cy="923330"/>
          </a:xfrm>
          <a:prstGeom prst="rect">
            <a:avLst/>
          </a:prstGeom>
          <a:noFill/>
        </p:spPr>
        <p:txBody>
          <a:bodyPr wrap="square" rtlCol="0">
            <a:spAutoFit/>
          </a:bodyPr>
          <a:lstStyle/>
          <a:p>
            <a:pPr algn="r"/>
            <a:r>
              <a:rPr lang="en-US" dirty="0" smtClean="0"/>
              <a:t>Shallow water equations</a:t>
            </a:r>
            <a:endParaRPr lang="en-US" dirty="0"/>
          </a:p>
        </p:txBody>
      </p:sp>
      <p:sp>
        <p:nvSpPr>
          <p:cNvPr id="6" name="TextBox 5"/>
          <p:cNvSpPr txBox="1"/>
          <p:nvPr/>
        </p:nvSpPr>
        <p:spPr>
          <a:xfrm>
            <a:off x="433806" y="3111403"/>
            <a:ext cx="1078564" cy="646331"/>
          </a:xfrm>
          <a:prstGeom prst="rect">
            <a:avLst/>
          </a:prstGeom>
          <a:noFill/>
        </p:spPr>
        <p:txBody>
          <a:bodyPr wrap="none" rtlCol="0">
            <a:spAutoFit/>
          </a:bodyPr>
          <a:lstStyle/>
          <a:p>
            <a:pPr algn="r"/>
            <a:r>
              <a:rPr lang="en-US" dirty="0" smtClean="0"/>
              <a:t>Emulator</a:t>
            </a:r>
          </a:p>
          <a:p>
            <a:pPr algn="r"/>
            <a:r>
              <a:rPr lang="en-US" dirty="0" smtClean="0"/>
              <a:t>(</a:t>
            </a:r>
            <a:r>
              <a:rPr lang="en-US" dirty="0" err="1" smtClean="0"/>
              <a:t>convnet</a:t>
            </a:r>
            <a:r>
              <a:rPr lang="en-US" dirty="0" smtClean="0"/>
              <a:t>)</a:t>
            </a:r>
            <a:endParaRPr lang="en-US" dirty="0"/>
          </a:p>
        </p:txBody>
      </p:sp>
      <p:sp>
        <p:nvSpPr>
          <p:cNvPr id="7" name="TextBox 6"/>
          <p:cNvSpPr txBox="1"/>
          <p:nvPr/>
        </p:nvSpPr>
        <p:spPr>
          <a:xfrm>
            <a:off x="380600" y="4974122"/>
            <a:ext cx="1156279" cy="369332"/>
          </a:xfrm>
          <a:prstGeom prst="rect">
            <a:avLst/>
          </a:prstGeom>
          <a:noFill/>
        </p:spPr>
        <p:txBody>
          <a:bodyPr wrap="none" rtlCol="0">
            <a:spAutoFit/>
          </a:bodyPr>
          <a:lstStyle/>
          <a:p>
            <a:pPr algn="r"/>
            <a:r>
              <a:rPr lang="en-US" dirty="0" smtClean="0"/>
              <a:t>Difference</a:t>
            </a:r>
            <a:endParaRPr lang="en-US" dirty="0"/>
          </a:p>
        </p:txBody>
      </p:sp>
      <p:sp>
        <p:nvSpPr>
          <p:cNvPr id="5" name="TextBox 4"/>
          <p:cNvSpPr txBox="1"/>
          <p:nvPr/>
        </p:nvSpPr>
        <p:spPr>
          <a:xfrm>
            <a:off x="1905000" y="583478"/>
            <a:ext cx="716863" cy="369332"/>
          </a:xfrm>
          <a:prstGeom prst="rect">
            <a:avLst/>
          </a:prstGeom>
          <a:noFill/>
        </p:spPr>
        <p:txBody>
          <a:bodyPr wrap="none" rtlCol="0">
            <a:spAutoFit/>
          </a:bodyPr>
          <a:lstStyle/>
          <a:p>
            <a:r>
              <a:rPr lang="en-US" dirty="0" smtClean="0"/>
              <a:t>t = 20</a:t>
            </a:r>
            <a:endParaRPr lang="en-US" dirty="0"/>
          </a:p>
        </p:txBody>
      </p:sp>
      <p:sp>
        <p:nvSpPr>
          <p:cNvPr id="9" name="TextBox 8"/>
          <p:cNvSpPr txBox="1"/>
          <p:nvPr/>
        </p:nvSpPr>
        <p:spPr>
          <a:xfrm>
            <a:off x="10391775" y="583478"/>
            <a:ext cx="833883" cy="369332"/>
          </a:xfrm>
          <a:prstGeom prst="rect">
            <a:avLst/>
          </a:prstGeom>
          <a:noFill/>
        </p:spPr>
        <p:txBody>
          <a:bodyPr wrap="none" rtlCol="0">
            <a:spAutoFit/>
          </a:bodyPr>
          <a:lstStyle/>
          <a:p>
            <a:r>
              <a:rPr lang="en-US" dirty="0" smtClean="0"/>
              <a:t>t = 100</a:t>
            </a:r>
            <a:endParaRPr lang="en-US" dirty="0"/>
          </a:p>
        </p:txBody>
      </p:sp>
    </p:spTree>
    <p:extLst>
      <p:ext uri="{BB962C8B-B14F-4D97-AF65-F5344CB8AC3E}">
        <p14:creationId xmlns:p14="http://schemas.microsoft.com/office/powerpoint/2010/main" val="24144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dependency of updates</a:t>
            </a:r>
            <a:endParaRPr lang="en-US" dirty="0"/>
          </a:p>
        </p:txBody>
      </p:sp>
      <p:sp>
        <p:nvSpPr>
          <p:cNvPr id="22" name="TextBox 21"/>
          <p:cNvSpPr txBox="1"/>
          <p:nvPr/>
        </p:nvSpPr>
        <p:spPr>
          <a:xfrm>
            <a:off x="1212536" y="3347668"/>
            <a:ext cx="157698" cy="461665"/>
          </a:xfrm>
          <a:prstGeom prst="rect">
            <a:avLst/>
          </a:prstGeom>
          <a:noFill/>
        </p:spPr>
        <p:txBody>
          <a:bodyPr wrap="square" rtlCol="0">
            <a:spAutoFit/>
          </a:bodyPr>
          <a:lstStyle/>
          <a:p>
            <a:r>
              <a:rPr lang="el-GR" sz="2400" dirty="0" smtClean="0"/>
              <a:t>λ</a:t>
            </a:r>
            <a:endParaRPr lang="en-US" sz="2400" baseline="-250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8600" y="1667104"/>
            <a:ext cx="1700587" cy="1700587"/>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53" y="1664138"/>
            <a:ext cx="1703553" cy="1703553"/>
          </a:xfrm>
          <a:prstGeom prst="rect">
            <a:avLst/>
          </a:prstGeom>
        </p:spPr>
      </p:pic>
      <p:sp>
        <p:nvSpPr>
          <p:cNvPr id="17" name="TextBox 16"/>
          <p:cNvSpPr txBox="1"/>
          <p:nvPr/>
        </p:nvSpPr>
        <p:spPr>
          <a:xfrm>
            <a:off x="1109679" y="1045029"/>
            <a:ext cx="502061" cy="584775"/>
          </a:xfrm>
          <a:prstGeom prst="rect">
            <a:avLst/>
          </a:prstGeom>
          <a:noFill/>
        </p:spPr>
        <p:txBody>
          <a:bodyPr wrap="none" rtlCol="0">
            <a:spAutoFit/>
          </a:bodyPr>
          <a:lstStyle/>
          <a:p>
            <a:r>
              <a:rPr lang="en-US" sz="3200" dirty="0" err="1" smtClean="0"/>
              <a:t>x</a:t>
            </a:r>
            <a:r>
              <a:rPr lang="en-US" sz="3200" baseline="-25000" dirty="0" err="1" smtClean="0"/>
              <a:t>n</a:t>
            </a:r>
            <a:endParaRPr lang="en-US" sz="3200" baseline="-25000" dirty="0"/>
          </a:p>
        </p:txBody>
      </p:sp>
      <p:cxnSp>
        <p:nvCxnSpPr>
          <p:cNvPr id="18" name="Straight Arrow Connector 17"/>
          <p:cNvCxnSpPr/>
          <p:nvPr/>
        </p:nvCxnSpPr>
        <p:spPr>
          <a:xfrm>
            <a:off x="2246755" y="2512790"/>
            <a:ext cx="1302438" cy="31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5"/>
          <a:srcRect t="14819" b="31471"/>
          <a:stretch/>
        </p:blipFill>
        <p:spPr>
          <a:xfrm>
            <a:off x="2208655" y="2105186"/>
            <a:ext cx="1234295" cy="276224"/>
          </a:xfrm>
          <a:prstGeom prst="rect">
            <a:avLst/>
          </a:prstGeom>
        </p:spPr>
      </p:pic>
      <p:sp>
        <p:nvSpPr>
          <p:cNvPr id="21" name="TextBox 20"/>
          <p:cNvSpPr txBox="1"/>
          <p:nvPr/>
        </p:nvSpPr>
        <p:spPr>
          <a:xfrm>
            <a:off x="4097599" y="1045029"/>
            <a:ext cx="782587" cy="584775"/>
          </a:xfrm>
          <a:prstGeom prst="rect">
            <a:avLst/>
          </a:prstGeom>
          <a:noFill/>
        </p:spPr>
        <p:txBody>
          <a:bodyPr wrap="none" rtlCol="0">
            <a:spAutoFit/>
          </a:bodyPr>
          <a:lstStyle/>
          <a:p>
            <a:r>
              <a:rPr lang="en-US" sz="3200" dirty="0"/>
              <a:t>x</a:t>
            </a:r>
            <a:r>
              <a:rPr lang="en-US" sz="3200" baseline="-25000" dirty="0" smtClean="0"/>
              <a:t>n+1</a:t>
            </a:r>
            <a:endParaRPr lang="en-US" sz="3200" baseline="-25000" dirty="0"/>
          </a:p>
        </p:txBody>
      </p:sp>
      <p:sp>
        <p:nvSpPr>
          <p:cNvPr id="20" name="Rectangle 19"/>
          <p:cNvSpPr/>
          <p:nvPr/>
        </p:nvSpPr>
        <p:spPr>
          <a:xfrm>
            <a:off x="94450" y="2264573"/>
            <a:ext cx="385042" cy="461665"/>
          </a:xfrm>
          <a:prstGeom prst="rect">
            <a:avLst/>
          </a:prstGeom>
        </p:spPr>
        <p:txBody>
          <a:bodyPr wrap="none">
            <a:spAutoFit/>
          </a:bodyPr>
          <a:lstStyle/>
          <a:p>
            <a:r>
              <a:rPr lang="el-GR" sz="2400" dirty="0"/>
              <a:t>φ</a:t>
            </a:r>
            <a:endParaRPr lang="en-US" sz="2400" dirty="0"/>
          </a:p>
        </p:txBody>
      </p:sp>
      <p:pic>
        <p:nvPicPr>
          <p:cNvPr id="26" name="Picture 25"/>
          <p:cNvPicPr>
            <a:picLocks noChangeAspect="1"/>
          </p:cNvPicPr>
          <p:nvPr/>
        </p:nvPicPr>
        <p:blipFill>
          <a:blip r:embed="rId6"/>
          <a:stretch>
            <a:fillRect/>
          </a:stretch>
        </p:blipFill>
        <p:spPr>
          <a:xfrm>
            <a:off x="5892959" y="1391832"/>
            <a:ext cx="6071850" cy="729723"/>
          </a:xfrm>
          <a:prstGeom prst="rect">
            <a:avLst/>
          </a:prstGeom>
        </p:spPr>
      </p:pic>
      <p:pic>
        <p:nvPicPr>
          <p:cNvPr id="27" name="Picture 26"/>
          <p:cNvPicPr>
            <a:picLocks noChangeAspect="1"/>
          </p:cNvPicPr>
          <p:nvPr/>
        </p:nvPicPr>
        <p:blipFill>
          <a:blip r:embed="rId7"/>
          <a:stretch>
            <a:fillRect/>
          </a:stretch>
        </p:blipFill>
        <p:spPr>
          <a:xfrm>
            <a:off x="5892959" y="2716634"/>
            <a:ext cx="4626171" cy="665471"/>
          </a:xfrm>
          <a:prstGeom prst="rect">
            <a:avLst/>
          </a:prstGeom>
        </p:spPr>
      </p:pic>
      <p:pic>
        <p:nvPicPr>
          <p:cNvPr id="28" name="Picture 27"/>
          <p:cNvPicPr>
            <a:picLocks noChangeAspect="1"/>
          </p:cNvPicPr>
          <p:nvPr/>
        </p:nvPicPr>
        <p:blipFill>
          <a:blip r:embed="rId8"/>
          <a:stretch>
            <a:fillRect/>
          </a:stretch>
        </p:blipFill>
        <p:spPr>
          <a:xfrm>
            <a:off x="8617982" y="3964903"/>
            <a:ext cx="2941841" cy="367156"/>
          </a:xfrm>
          <a:prstGeom prst="rect">
            <a:avLst/>
          </a:prstGeom>
        </p:spPr>
      </p:pic>
      <p:pic>
        <p:nvPicPr>
          <p:cNvPr id="30" name="Picture 29"/>
          <p:cNvPicPr>
            <a:picLocks noChangeAspect="1"/>
          </p:cNvPicPr>
          <p:nvPr/>
        </p:nvPicPr>
        <p:blipFill>
          <a:blip r:embed="rId9"/>
          <a:stretch>
            <a:fillRect/>
          </a:stretch>
        </p:blipFill>
        <p:spPr>
          <a:xfrm>
            <a:off x="588060" y="6084356"/>
            <a:ext cx="5842377" cy="344209"/>
          </a:xfrm>
          <a:prstGeom prst="rect">
            <a:avLst/>
          </a:prstGeom>
        </p:spPr>
      </p:pic>
      <p:sp>
        <p:nvSpPr>
          <p:cNvPr id="35" name="Rectangle 34"/>
          <p:cNvSpPr/>
          <p:nvPr/>
        </p:nvSpPr>
        <p:spPr>
          <a:xfrm>
            <a:off x="5752085" y="978354"/>
            <a:ext cx="683200" cy="461665"/>
          </a:xfrm>
          <a:prstGeom prst="rect">
            <a:avLst/>
          </a:prstGeom>
        </p:spPr>
        <p:txBody>
          <a:bodyPr wrap="none">
            <a:spAutoFit/>
          </a:bodyPr>
          <a:lstStyle/>
          <a:p>
            <a:r>
              <a:rPr lang="en-US" sz="2400" dirty="0" smtClean="0"/>
              <a:t>PDE</a:t>
            </a:r>
            <a:endParaRPr lang="en-US" sz="2400" dirty="0"/>
          </a:p>
        </p:txBody>
      </p:sp>
      <p:sp>
        <p:nvSpPr>
          <p:cNvPr id="36" name="Rectangle 35"/>
          <p:cNvSpPr/>
          <p:nvPr/>
        </p:nvSpPr>
        <p:spPr>
          <a:xfrm>
            <a:off x="5752085" y="2330528"/>
            <a:ext cx="1881349" cy="461665"/>
          </a:xfrm>
          <a:prstGeom prst="rect">
            <a:avLst/>
          </a:prstGeom>
        </p:spPr>
        <p:txBody>
          <a:bodyPr wrap="none">
            <a:spAutoFit/>
          </a:bodyPr>
          <a:lstStyle/>
          <a:p>
            <a:r>
              <a:rPr lang="en-US" sz="2400" dirty="0" smtClean="0"/>
              <a:t>Discretization</a:t>
            </a:r>
            <a:endParaRPr lang="en-US" sz="2400" dirty="0"/>
          </a:p>
        </p:txBody>
      </p:sp>
      <p:sp>
        <p:nvSpPr>
          <p:cNvPr id="1028" name="Rectangle 1027"/>
          <p:cNvSpPr/>
          <p:nvPr/>
        </p:nvSpPr>
        <p:spPr>
          <a:xfrm>
            <a:off x="8247635" y="3588963"/>
            <a:ext cx="3506215" cy="821112"/>
          </a:xfrm>
          <a:prstGeom prst="rect">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247635" y="3588963"/>
            <a:ext cx="3232616" cy="461665"/>
          </a:xfrm>
          <a:prstGeom prst="rect">
            <a:avLst/>
          </a:prstGeom>
        </p:spPr>
        <p:txBody>
          <a:bodyPr wrap="none">
            <a:spAutoFit/>
          </a:bodyPr>
          <a:lstStyle/>
          <a:p>
            <a:r>
              <a:rPr lang="en-US" sz="2400" dirty="0" smtClean="0"/>
              <a:t>Explicit Euler Integration</a:t>
            </a:r>
            <a:endParaRPr lang="en-US" sz="2400" dirty="0"/>
          </a:p>
        </p:txBody>
      </p:sp>
      <p:sp>
        <p:nvSpPr>
          <p:cNvPr id="40" name="Rectangle 39"/>
          <p:cNvSpPr/>
          <p:nvPr/>
        </p:nvSpPr>
        <p:spPr>
          <a:xfrm>
            <a:off x="455834" y="5712117"/>
            <a:ext cx="1903085" cy="461665"/>
          </a:xfrm>
          <a:prstGeom prst="rect">
            <a:avLst/>
          </a:prstGeom>
        </p:spPr>
        <p:txBody>
          <a:bodyPr wrap="none">
            <a:spAutoFit/>
          </a:bodyPr>
          <a:lstStyle/>
          <a:p>
            <a:r>
              <a:rPr lang="en-US" sz="2400" dirty="0" smtClean="0"/>
              <a:t>(Semi)implicit</a:t>
            </a:r>
            <a:endParaRPr lang="en-US" sz="2400" dirty="0"/>
          </a:p>
        </p:txBody>
      </p:sp>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2653" y="1664138"/>
            <a:ext cx="1700587" cy="1700587"/>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2653" y="1664138"/>
            <a:ext cx="1700587" cy="1700587"/>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2653" y="1664138"/>
            <a:ext cx="1700587" cy="1700587"/>
          </a:xfrm>
          <a:prstGeom prst="rect">
            <a:avLst/>
          </a:prstGeom>
        </p:spPr>
      </p:pic>
      <p:sp>
        <p:nvSpPr>
          <p:cNvPr id="39" name="Rectangle 38"/>
          <p:cNvSpPr/>
          <p:nvPr/>
        </p:nvSpPr>
        <p:spPr>
          <a:xfrm>
            <a:off x="3828035" y="4683511"/>
            <a:ext cx="2269276" cy="461665"/>
          </a:xfrm>
          <a:prstGeom prst="rect">
            <a:avLst/>
          </a:prstGeom>
        </p:spPr>
        <p:txBody>
          <a:bodyPr wrap="none">
            <a:spAutoFit/>
          </a:bodyPr>
          <a:lstStyle/>
          <a:p>
            <a:r>
              <a:rPr lang="en-US" sz="2400" dirty="0" smtClean="0"/>
              <a:t>2</a:t>
            </a:r>
            <a:r>
              <a:rPr lang="en-US" sz="2400" baseline="30000" dirty="0" smtClean="0"/>
              <a:t>nd</a:t>
            </a:r>
            <a:r>
              <a:rPr lang="en-US" sz="2400" dirty="0" smtClean="0"/>
              <a:t> order explicit</a:t>
            </a:r>
            <a:endParaRPr lang="en-US" sz="2400" dirty="0"/>
          </a:p>
        </p:txBody>
      </p:sp>
      <p:sp>
        <p:nvSpPr>
          <p:cNvPr id="43" name="Rectangle 42"/>
          <p:cNvSpPr/>
          <p:nvPr/>
        </p:nvSpPr>
        <p:spPr>
          <a:xfrm>
            <a:off x="3828035" y="4653088"/>
            <a:ext cx="5506466" cy="8211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13"/>
          <a:stretch>
            <a:fillRect/>
          </a:stretch>
        </p:blipFill>
        <p:spPr>
          <a:xfrm>
            <a:off x="4163127" y="5080871"/>
            <a:ext cx="5098885" cy="321262"/>
          </a:xfrm>
          <a:prstGeom prst="rect">
            <a:avLst/>
          </a:prstGeom>
        </p:spPr>
      </p:pic>
      <p:sp>
        <p:nvSpPr>
          <p:cNvPr id="44" name="Rectangle 43"/>
          <p:cNvSpPr/>
          <p:nvPr/>
        </p:nvSpPr>
        <p:spPr>
          <a:xfrm>
            <a:off x="468130" y="5676729"/>
            <a:ext cx="6046971" cy="82111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p:cNvSpPr txBox="1"/>
          <p:nvPr/>
        </p:nvSpPr>
        <p:spPr>
          <a:xfrm>
            <a:off x="7633434" y="5753934"/>
            <a:ext cx="4206729" cy="461665"/>
          </a:xfrm>
          <a:prstGeom prst="rect">
            <a:avLst/>
          </a:prstGeom>
          <a:noFill/>
        </p:spPr>
        <p:txBody>
          <a:bodyPr wrap="none" rtlCol="0">
            <a:spAutoFit/>
          </a:bodyPr>
          <a:lstStyle/>
          <a:p>
            <a:r>
              <a:rPr lang="en-US" sz="2400" dirty="0" smtClean="0"/>
              <a:t>CNNs scale poorly with size of x</a:t>
            </a:r>
            <a:endParaRPr lang="en-US" sz="2400" dirty="0"/>
          </a:p>
        </p:txBody>
      </p:sp>
      <p:cxnSp>
        <p:nvCxnSpPr>
          <p:cNvPr id="49" name="Straight Arrow Connector 48"/>
          <p:cNvCxnSpPr/>
          <p:nvPr/>
        </p:nvCxnSpPr>
        <p:spPr>
          <a:xfrm flipH="1">
            <a:off x="6717352" y="6003650"/>
            <a:ext cx="87993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77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1028" grpId="0" animBg="1"/>
      <p:bldP spid="37" grpId="0"/>
      <p:bldP spid="40" grpId="0"/>
      <p:bldP spid="39" grpId="0"/>
      <p:bldP spid="43" grpId="0" animBg="1"/>
      <p:bldP spid="44" grpId="0" animBg="1"/>
      <p:bldP spid="10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119037" y="4283199"/>
            <a:ext cx="3772426" cy="943107"/>
          </a:xfrm>
          <a:prstGeom prst="rect">
            <a:avLst/>
          </a:prstGeom>
        </p:spPr>
      </p:pic>
      <p:pic>
        <p:nvPicPr>
          <p:cNvPr id="9" name="Picture 8"/>
          <p:cNvPicPr>
            <a:picLocks noChangeAspect="1"/>
          </p:cNvPicPr>
          <p:nvPr/>
        </p:nvPicPr>
        <p:blipFill>
          <a:blip r:embed="rId4"/>
          <a:stretch>
            <a:fillRect/>
          </a:stretch>
        </p:blipFill>
        <p:spPr>
          <a:xfrm>
            <a:off x="6542122" y="1414783"/>
            <a:ext cx="4391638" cy="800212"/>
          </a:xfrm>
          <a:prstGeom prst="rect">
            <a:avLst/>
          </a:prstGeom>
        </p:spPr>
      </p:pic>
      <p:pic>
        <p:nvPicPr>
          <p:cNvPr id="5" name="Picture 4"/>
          <p:cNvPicPr>
            <a:picLocks noChangeAspect="1"/>
          </p:cNvPicPr>
          <p:nvPr/>
        </p:nvPicPr>
        <p:blipFill rotWithShape="1">
          <a:blip r:embed="rId5"/>
          <a:srcRect t="13012"/>
          <a:stretch/>
        </p:blipFill>
        <p:spPr>
          <a:xfrm>
            <a:off x="3030971" y="1398419"/>
            <a:ext cx="2457793" cy="836965"/>
          </a:xfrm>
          <a:prstGeom prst="rect">
            <a:avLst/>
          </a:prstGeom>
        </p:spPr>
      </p:pic>
      <p:sp>
        <p:nvSpPr>
          <p:cNvPr id="2" name="Title 1"/>
          <p:cNvSpPr>
            <a:spLocks noGrp="1"/>
          </p:cNvSpPr>
          <p:nvPr>
            <p:ph type="title"/>
          </p:nvPr>
        </p:nvSpPr>
        <p:spPr/>
        <p:txBody>
          <a:bodyPr>
            <a:normAutofit/>
          </a:bodyPr>
          <a:lstStyle/>
          <a:p>
            <a:r>
              <a:rPr lang="en-US" dirty="0" smtClean="0"/>
              <a:t>Putting a Linear Solver into a Neural network</a:t>
            </a:r>
            <a:endParaRPr lang="en-US" dirty="0"/>
          </a:p>
        </p:txBody>
      </p:sp>
      <p:pic>
        <p:nvPicPr>
          <p:cNvPr id="6146" name="Picture 2" descr="http://neuralnetworksanddeeplearning.com/images/tikz41.png"/>
          <p:cNvPicPr>
            <a:picLocks noChangeAspect="1" noChangeArrowheads="1"/>
          </p:cNvPicPr>
          <p:nvPr/>
        </p:nvPicPr>
        <p:blipFill rotWithShape="1">
          <a:blip r:embed="rId6">
            <a:extLst>
              <a:ext uri="{28A0092B-C50C-407E-A947-70E740481C1C}">
                <a14:useLocalDpi xmlns:a14="http://schemas.microsoft.com/office/drawing/2010/main" val="0"/>
              </a:ext>
            </a:extLst>
          </a:blip>
          <a:srcRect l="23483" t="10688" r="46688"/>
          <a:stretch/>
        </p:blipFill>
        <p:spPr bwMode="auto">
          <a:xfrm>
            <a:off x="576974" y="1513141"/>
            <a:ext cx="1327249" cy="197990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74060" y="682144"/>
            <a:ext cx="843501" cy="830997"/>
          </a:xfrm>
          <a:prstGeom prst="rect">
            <a:avLst/>
          </a:prstGeom>
        </p:spPr>
        <p:txBody>
          <a:bodyPr wrap="none">
            <a:spAutoFit/>
          </a:bodyPr>
          <a:lstStyle/>
          <a:p>
            <a:pPr algn="ctr"/>
            <a:r>
              <a:rPr lang="en-US" sz="2400" dirty="0" smtClean="0"/>
              <a:t>input</a:t>
            </a:r>
          </a:p>
          <a:p>
            <a:pPr algn="ctr"/>
            <a:r>
              <a:rPr lang="en-US" sz="2400" dirty="0" smtClean="0"/>
              <a:t>x</a:t>
            </a:r>
            <a:endParaRPr lang="en-US" sz="2400" dirty="0"/>
          </a:p>
        </p:txBody>
      </p:sp>
      <p:sp>
        <p:nvSpPr>
          <p:cNvPr id="33" name="Rectangle 32"/>
          <p:cNvSpPr/>
          <p:nvPr/>
        </p:nvSpPr>
        <p:spPr>
          <a:xfrm>
            <a:off x="1286881" y="700432"/>
            <a:ext cx="1037465" cy="830997"/>
          </a:xfrm>
          <a:prstGeom prst="rect">
            <a:avLst/>
          </a:prstGeom>
        </p:spPr>
        <p:txBody>
          <a:bodyPr wrap="none">
            <a:spAutoFit/>
          </a:bodyPr>
          <a:lstStyle/>
          <a:p>
            <a:pPr algn="ctr"/>
            <a:r>
              <a:rPr lang="en-US" sz="2400" dirty="0" smtClean="0"/>
              <a:t>output</a:t>
            </a:r>
          </a:p>
          <a:p>
            <a:pPr algn="ctr"/>
            <a:r>
              <a:rPr lang="en-US" sz="2400" dirty="0"/>
              <a:t>y</a:t>
            </a:r>
          </a:p>
        </p:txBody>
      </p:sp>
      <p:sp>
        <p:nvSpPr>
          <p:cNvPr id="4" name="TextBox 3"/>
          <p:cNvSpPr txBox="1"/>
          <p:nvPr/>
        </p:nvSpPr>
        <p:spPr>
          <a:xfrm>
            <a:off x="2819815" y="1051476"/>
            <a:ext cx="2884251" cy="461665"/>
          </a:xfrm>
          <a:prstGeom prst="rect">
            <a:avLst/>
          </a:prstGeom>
          <a:noFill/>
        </p:spPr>
        <p:txBody>
          <a:bodyPr wrap="none" rtlCol="0">
            <a:spAutoFit/>
          </a:bodyPr>
          <a:lstStyle/>
          <a:p>
            <a:pPr algn="ctr"/>
            <a:r>
              <a:rPr lang="en-US" sz="2400" b="1" u="sng" dirty="0" smtClean="0"/>
              <a:t>Fully connected layer</a:t>
            </a:r>
            <a:endParaRPr lang="en-US" sz="2400" b="1" u="sng" dirty="0"/>
          </a:p>
        </p:txBody>
      </p:sp>
      <p:sp>
        <p:nvSpPr>
          <p:cNvPr id="41" name="TextBox 40"/>
          <p:cNvSpPr txBox="1"/>
          <p:nvPr/>
        </p:nvSpPr>
        <p:spPr>
          <a:xfrm>
            <a:off x="7386798" y="1035390"/>
            <a:ext cx="2661049" cy="461665"/>
          </a:xfrm>
          <a:prstGeom prst="rect">
            <a:avLst/>
          </a:prstGeom>
          <a:noFill/>
        </p:spPr>
        <p:txBody>
          <a:bodyPr wrap="none" rtlCol="0">
            <a:spAutoFit/>
          </a:bodyPr>
          <a:lstStyle/>
          <a:p>
            <a:pPr algn="ctr"/>
            <a:r>
              <a:rPr lang="en-US" sz="2400" b="1" u="sng" dirty="0" smtClean="0"/>
              <a:t>Convolutional layer</a:t>
            </a:r>
            <a:endParaRPr lang="en-US" sz="2400" b="1" u="sng" dirty="0"/>
          </a:p>
        </p:txBody>
      </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34785" t="34163" r="34222" b="34873"/>
          <a:stretch/>
        </p:blipFill>
        <p:spPr>
          <a:xfrm>
            <a:off x="7497885" y="2296593"/>
            <a:ext cx="531352" cy="530848"/>
          </a:xfrm>
          <a:prstGeom prst="rect">
            <a:avLst/>
          </a:prstGeom>
        </p:spPr>
      </p:pic>
      <p:sp>
        <p:nvSpPr>
          <p:cNvPr id="52" name="TextBox 51"/>
          <p:cNvSpPr txBox="1"/>
          <p:nvPr/>
        </p:nvSpPr>
        <p:spPr>
          <a:xfrm>
            <a:off x="1547162" y="3876946"/>
            <a:ext cx="2751652" cy="461665"/>
          </a:xfrm>
          <a:prstGeom prst="rect">
            <a:avLst/>
          </a:prstGeom>
          <a:noFill/>
        </p:spPr>
        <p:txBody>
          <a:bodyPr wrap="none" rtlCol="0">
            <a:spAutoFit/>
          </a:bodyPr>
          <a:lstStyle/>
          <a:p>
            <a:pPr algn="ctr"/>
            <a:r>
              <a:rPr lang="en-US" sz="2400" b="1" u="sng" dirty="0" smtClean="0"/>
              <a:t>Implicit Linear Layer</a:t>
            </a:r>
            <a:endParaRPr lang="en-US" sz="2400" b="1" u="sng" dirty="0"/>
          </a:p>
        </p:txBody>
      </p:sp>
      <p:sp>
        <p:nvSpPr>
          <p:cNvPr id="53" name="Left Brace 52"/>
          <p:cNvSpPr/>
          <p:nvPr/>
        </p:nvSpPr>
        <p:spPr>
          <a:xfrm rot="5400000" flipH="1">
            <a:off x="5005880" y="1937509"/>
            <a:ext cx="200424" cy="379384"/>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4" name="TextBox 53"/>
          <p:cNvSpPr txBox="1"/>
          <p:nvPr/>
        </p:nvSpPr>
        <p:spPr>
          <a:xfrm>
            <a:off x="4970914" y="2226837"/>
            <a:ext cx="856325" cy="461665"/>
          </a:xfrm>
          <a:prstGeom prst="rect">
            <a:avLst/>
          </a:prstGeom>
          <a:noFill/>
        </p:spPr>
        <p:txBody>
          <a:bodyPr wrap="none" rtlCol="0">
            <a:spAutoFit/>
          </a:bodyPr>
          <a:lstStyle/>
          <a:p>
            <a:pPr algn="ctr"/>
            <a:r>
              <a:rPr lang="en-US" sz="2400" dirty="0"/>
              <a:t>m</a:t>
            </a:r>
            <a:r>
              <a:rPr lang="en-US" sz="2400" dirty="0" smtClean="0"/>
              <a:t> x 1</a:t>
            </a:r>
            <a:endParaRPr lang="en-US" sz="2400" dirty="0"/>
          </a:p>
        </p:txBody>
      </p:sp>
      <p:sp>
        <p:nvSpPr>
          <p:cNvPr id="55" name="Left Brace 54"/>
          <p:cNvSpPr/>
          <p:nvPr/>
        </p:nvSpPr>
        <p:spPr>
          <a:xfrm rot="5400000" flipH="1">
            <a:off x="3151647" y="1935712"/>
            <a:ext cx="200424" cy="379384"/>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6" name="TextBox 55"/>
          <p:cNvSpPr txBox="1"/>
          <p:nvPr/>
        </p:nvSpPr>
        <p:spPr>
          <a:xfrm>
            <a:off x="2650337" y="2225040"/>
            <a:ext cx="856325" cy="461665"/>
          </a:xfrm>
          <a:prstGeom prst="rect">
            <a:avLst/>
          </a:prstGeom>
          <a:noFill/>
        </p:spPr>
        <p:txBody>
          <a:bodyPr wrap="none" rtlCol="0">
            <a:spAutoFit/>
          </a:bodyPr>
          <a:lstStyle/>
          <a:p>
            <a:pPr algn="ctr"/>
            <a:r>
              <a:rPr lang="en-US" sz="2400" dirty="0"/>
              <a:t>m</a:t>
            </a:r>
            <a:r>
              <a:rPr lang="en-US" sz="2400" dirty="0" smtClean="0"/>
              <a:t> x 1</a:t>
            </a:r>
            <a:endParaRPr lang="en-US" sz="2400" dirty="0"/>
          </a:p>
        </p:txBody>
      </p:sp>
      <p:sp>
        <p:nvSpPr>
          <p:cNvPr id="57" name="Left Brace 56"/>
          <p:cNvSpPr/>
          <p:nvPr/>
        </p:nvSpPr>
        <p:spPr>
          <a:xfrm rot="5400000" flipH="1">
            <a:off x="4259980" y="1935712"/>
            <a:ext cx="200424" cy="379384"/>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8" name="TextBox 57"/>
          <p:cNvSpPr txBox="1"/>
          <p:nvPr/>
        </p:nvSpPr>
        <p:spPr>
          <a:xfrm>
            <a:off x="3825768" y="2227881"/>
            <a:ext cx="946093" cy="461665"/>
          </a:xfrm>
          <a:prstGeom prst="rect">
            <a:avLst/>
          </a:prstGeom>
          <a:noFill/>
        </p:spPr>
        <p:txBody>
          <a:bodyPr wrap="none" rtlCol="0">
            <a:spAutoFit/>
          </a:bodyPr>
          <a:lstStyle/>
          <a:p>
            <a:pPr algn="ctr"/>
            <a:r>
              <a:rPr lang="en-US" sz="2400" dirty="0" smtClean="0"/>
              <a:t>m x m</a:t>
            </a:r>
            <a:endParaRPr lang="en-US" sz="2400" dirty="0"/>
          </a:p>
        </p:txBody>
      </p:sp>
      <p:sp>
        <p:nvSpPr>
          <p:cNvPr id="60" name="Left Brace 59"/>
          <p:cNvSpPr/>
          <p:nvPr/>
        </p:nvSpPr>
        <p:spPr>
          <a:xfrm rot="5400000" flipH="1">
            <a:off x="7763573" y="1885564"/>
            <a:ext cx="200424" cy="379384"/>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61" name="Left Brace 60"/>
          <p:cNvSpPr/>
          <p:nvPr/>
        </p:nvSpPr>
        <p:spPr>
          <a:xfrm rot="5400000" flipH="1">
            <a:off x="9756523" y="1925091"/>
            <a:ext cx="200424" cy="379384"/>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62" name="TextBox 61"/>
          <p:cNvSpPr txBox="1"/>
          <p:nvPr/>
        </p:nvSpPr>
        <p:spPr>
          <a:xfrm>
            <a:off x="7994773" y="2254692"/>
            <a:ext cx="1015022" cy="830997"/>
          </a:xfrm>
          <a:prstGeom prst="rect">
            <a:avLst/>
          </a:prstGeom>
          <a:noFill/>
        </p:spPr>
        <p:txBody>
          <a:bodyPr wrap="none" rtlCol="0">
            <a:spAutoFit/>
          </a:bodyPr>
          <a:lstStyle/>
          <a:p>
            <a:r>
              <a:rPr lang="en-US" sz="2400" dirty="0"/>
              <a:t>k</a:t>
            </a:r>
            <a:r>
              <a:rPr lang="en-US" sz="2400" dirty="0" smtClean="0"/>
              <a:t> x k</a:t>
            </a:r>
          </a:p>
          <a:p>
            <a:r>
              <a:rPr lang="en-US" sz="2400" dirty="0"/>
              <a:t>k</a:t>
            </a:r>
            <a:r>
              <a:rPr lang="en-US" sz="2400" dirty="0" smtClean="0"/>
              <a:t> &lt;&lt; m</a:t>
            </a:r>
            <a:endParaRPr lang="en-US" sz="2400" dirty="0"/>
          </a:p>
        </p:txBody>
      </p:sp>
      <p:sp>
        <p:nvSpPr>
          <p:cNvPr id="63" name="TextBox 62"/>
          <p:cNvSpPr txBox="1"/>
          <p:nvPr/>
        </p:nvSpPr>
        <p:spPr>
          <a:xfrm>
            <a:off x="9667043" y="2254692"/>
            <a:ext cx="2349041" cy="830997"/>
          </a:xfrm>
          <a:prstGeom prst="rect">
            <a:avLst/>
          </a:prstGeom>
          <a:noFill/>
        </p:spPr>
        <p:txBody>
          <a:bodyPr wrap="none" rtlCol="0">
            <a:spAutoFit/>
          </a:bodyPr>
          <a:lstStyle/>
          <a:p>
            <a:r>
              <a:rPr lang="en-US" sz="2400" dirty="0" smtClean="0"/>
              <a:t>m x m</a:t>
            </a:r>
          </a:p>
          <a:p>
            <a:r>
              <a:rPr lang="en-US" sz="2400" dirty="0" smtClean="0"/>
              <a:t>k</a:t>
            </a:r>
            <a:r>
              <a:rPr lang="en-US" sz="2400" baseline="30000" dirty="0" smtClean="0"/>
              <a:t>2</a:t>
            </a:r>
            <a:r>
              <a:rPr lang="en-US" sz="2400" dirty="0" smtClean="0"/>
              <a:t>m elements ≠ 0</a:t>
            </a:r>
            <a:endParaRPr lang="en-US" sz="2400" dirty="0"/>
          </a:p>
        </p:txBody>
      </p:sp>
      <p:sp>
        <p:nvSpPr>
          <p:cNvPr id="64" name="Left Brace 63"/>
          <p:cNvSpPr/>
          <p:nvPr/>
        </p:nvSpPr>
        <p:spPr>
          <a:xfrm rot="5400000" flipH="1">
            <a:off x="4037818" y="4700865"/>
            <a:ext cx="202222" cy="1039154"/>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65" name="TextBox 64"/>
          <p:cNvSpPr txBox="1"/>
          <p:nvPr/>
        </p:nvSpPr>
        <p:spPr>
          <a:xfrm>
            <a:off x="3673866" y="5320977"/>
            <a:ext cx="856325" cy="461665"/>
          </a:xfrm>
          <a:prstGeom prst="rect">
            <a:avLst/>
          </a:prstGeom>
          <a:noFill/>
        </p:spPr>
        <p:txBody>
          <a:bodyPr wrap="none" rtlCol="0">
            <a:spAutoFit/>
          </a:bodyPr>
          <a:lstStyle/>
          <a:p>
            <a:pPr algn="ctr"/>
            <a:r>
              <a:rPr lang="en-US" sz="2400" dirty="0"/>
              <a:t>m</a:t>
            </a:r>
            <a:r>
              <a:rPr lang="en-US" sz="2400" dirty="0" smtClean="0"/>
              <a:t> x 1</a:t>
            </a:r>
            <a:endParaRPr lang="en-US" sz="2400" dirty="0"/>
          </a:p>
        </p:txBody>
      </p:sp>
      <p:sp>
        <p:nvSpPr>
          <p:cNvPr id="66" name="Left Brace 65"/>
          <p:cNvSpPr/>
          <p:nvPr/>
        </p:nvSpPr>
        <p:spPr>
          <a:xfrm rot="5400000" flipH="1">
            <a:off x="1642680" y="4711476"/>
            <a:ext cx="200424" cy="1016135"/>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68" name="Left Brace 67"/>
          <p:cNvSpPr/>
          <p:nvPr/>
        </p:nvSpPr>
        <p:spPr>
          <a:xfrm rot="5400000" flipH="1">
            <a:off x="2789196" y="5029852"/>
            <a:ext cx="200424" cy="379384"/>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69" name="TextBox 68"/>
          <p:cNvSpPr txBox="1"/>
          <p:nvPr/>
        </p:nvSpPr>
        <p:spPr>
          <a:xfrm>
            <a:off x="2615169" y="5322021"/>
            <a:ext cx="856325" cy="461665"/>
          </a:xfrm>
          <a:prstGeom prst="rect">
            <a:avLst/>
          </a:prstGeom>
          <a:noFill/>
        </p:spPr>
        <p:txBody>
          <a:bodyPr wrap="none" rtlCol="0">
            <a:spAutoFit/>
          </a:bodyPr>
          <a:lstStyle/>
          <a:p>
            <a:pPr algn="ctr"/>
            <a:r>
              <a:rPr lang="en-US" sz="2400" dirty="0" smtClean="0"/>
              <a:t>m x 1</a:t>
            </a:r>
            <a:endParaRPr lang="en-US" sz="2400" dirty="0"/>
          </a:p>
        </p:txBody>
      </p:sp>
      <p:sp>
        <p:nvSpPr>
          <p:cNvPr id="70" name="TextBox 69"/>
          <p:cNvSpPr txBox="1"/>
          <p:nvPr/>
        </p:nvSpPr>
        <p:spPr>
          <a:xfrm>
            <a:off x="540367" y="5355958"/>
            <a:ext cx="2349041" cy="830997"/>
          </a:xfrm>
          <a:prstGeom prst="rect">
            <a:avLst/>
          </a:prstGeom>
          <a:noFill/>
        </p:spPr>
        <p:txBody>
          <a:bodyPr wrap="none" rtlCol="0">
            <a:spAutoFit/>
          </a:bodyPr>
          <a:lstStyle/>
          <a:p>
            <a:pPr algn="ctr"/>
            <a:r>
              <a:rPr lang="en-US" sz="2400" dirty="0" smtClean="0"/>
              <a:t>m x m</a:t>
            </a:r>
          </a:p>
          <a:p>
            <a:pPr algn="ctr"/>
            <a:r>
              <a:rPr lang="en-US" sz="2400" dirty="0" smtClean="0"/>
              <a:t>k</a:t>
            </a:r>
            <a:r>
              <a:rPr lang="en-US" sz="2400" baseline="30000" dirty="0" smtClean="0"/>
              <a:t>2</a:t>
            </a:r>
            <a:r>
              <a:rPr lang="en-US" sz="2400" dirty="0" smtClean="0"/>
              <a:t>m elements </a:t>
            </a:r>
            <a:r>
              <a:rPr lang="en-US" sz="2400" dirty="0"/>
              <a:t>≠ 0</a:t>
            </a:r>
          </a:p>
        </p:txBody>
      </p:sp>
      <p:pic>
        <p:nvPicPr>
          <p:cNvPr id="32" name="Picture 31"/>
          <p:cNvPicPr>
            <a:picLocks noChangeAspect="1"/>
          </p:cNvPicPr>
          <p:nvPr/>
        </p:nvPicPr>
        <p:blipFill rotWithShape="1">
          <a:blip r:embed="rId8"/>
          <a:srcRect t="2042" b="14937"/>
          <a:stretch/>
        </p:blipFill>
        <p:spPr>
          <a:xfrm>
            <a:off x="5470160" y="3952974"/>
            <a:ext cx="4244056" cy="2026301"/>
          </a:xfrm>
          <a:prstGeom prst="rect">
            <a:avLst/>
          </a:prstGeom>
        </p:spPr>
      </p:pic>
      <p:sp>
        <p:nvSpPr>
          <p:cNvPr id="34" name="TextBox 33"/>
          <p:cNvSpPr txBox="1"/>
          <p:nvPr/>
        </p:nvSpPr>
        <p:spPr>
          <a:xfrm>
            <a:off x="4102028" y="5979275"/>
            <a:ext cx="3162917" cy="338554"/>
          </a:xfrm>
          <a:prstGeom prst="rect">
            <a:avLst/>
          </a:prstGeom>
          <a:noFill/>
        </p:spPr>
        <p:txBody>
          <a:bodyPr wrap="none" rtlCol="0">
            <a:spAutoFit/>
          </a:bodyPr>
          <a:lstStyle/>
          <a:p>
            <a:pPr algn="r"/>
            <a:r>
              <a:rPr lang="en-US" sz="1600" b="1" dirty="0" smtClean="0"/>
              <a:t>Nonnenmacher &amp; Greenberg, 2021</a:t>
            </a:r>
            <a:endParaRPr lang="en-US" sz="1600" b="1" dirty="0"/>
          </a:p>
        </p:txBody>
      </p:sp>
      <p:pic>
        <p:nvPicPr>
          <p:cNvPr id="35" name="Picture 34"/>
          <p:cNvPicPr>
            <a:picLocks noChangeAspect="1"/>
          </p:cNvPicPr>
          <p:nvPr/>
        </p:nvPicPr>
        <p:blipFill rotWithShape="1">
          <a:blip r:embed="rId9"/>
          <a:srcRect l="78493" t="12740"/>
          <a:stretch/>
        </p:blipFill>
        <p:spPr>
          <a:xfrm>
            <a:off x="10075488" y="3979493"/>
            <a:ext cx="1716544" cy="2152360"/>
          </a:xfrm>
          <a:prstGeom prst="rect">
            <a:avLst/>
          </a:prstGeom>
        </p:spPr>
      </p:pic>
    </p:spTree>
    <p:extLst>
      <p:ext uri="{BB962C8B-B14F-4D97-AF65-F5344CB8AC3E}">
        <p14:creationId xmlns:p14="http://schemas.microsoft.com/office/powerpoint/2010/main" val="71013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1" grpId="0"/>
      <p:bldP spid="52" grpId="0"/>
      <p:bldP spid="53" grpId="0" animBg="1"/>
      <p:bldP spid="54" grpId="0"/>
      <p:bldP spid="55" grpId="0" animBg="1"/>
      <p:bldP spid="56" grpId="0"/>
      <p:bldP spid="57" grpId="0" animBg="1"/>
      <p:bldP spid="58" grpId="0"/>
      <p:bldP spid="60" grpId="0" animBg="1"/>
      <p:bldP spid="61" grpId="0" animBg="1"/>
      <p:bldP spid="62" grpId="0"/>
      <p:bldP spid="63" grpId="0"/>
      <p:bldP spid="64" grpId="0" animBg="1"/>
      <p:bldP spid="65" grpId="0"/>
      <p:bldP spid="66" grpId="0" animBg="1"/>
      <p:bldP spid="68" grpId="0" animBg="1"/>
      <p:bldP spid="69" grpId="0"/>
      <p:bldP spid="70" grpId="0"/>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Implicit Layers: Forward </a:t>
            </a:r>
            <a:r>
              <a:rPr lang="en-US" dirty="0" smtClean="0"/>
              <a:t>Pass</a:t>
            </a:r>
            <a:endParaRPr lang="en-US" dirty="0"/>
          </a:p>
        </p:txBody>
      </p:sp>
      <p:pic>
        <p:nvPicPr>
          <p:cNvPr id="5" name="Picture 4"/>
          <p:cNvPicPr>
            <a:picLocks noChangeAspect="1"/>
          </p:cNvPicPr>
          <p:nvPr/>
        </p:nvPicPr>
        <p:blipFill rotWithShape="1">
          <a:blip r:embed="rId2"/>
          <a:srcRect l="4423" r="79255"/>
          <a:stretch/>
        </p:blipFill>
        <p:spPr>
          <a:xfrm>
            <a:off x="555726" y="1611453"/>
            <a:ext cx="2118361" cy="4011280"/>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102398" y="1208815"/>
                <a:ext cx="2643031" cy="391646"/>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a14:m>
                <a:r>
                  <a:rPr lang="en-US" dirty="0" smtClean="0"/>
                  <a:t> when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&gt;</m:t>
                    </m:r>
                    <m:r>
                      <a:rPr lang="en-US" b="0" i="1" smtClean="0">
                        <a:latin typeface="Cambria Math" panose="02040503050406030204" pitchFamily="18" charset="0"/>
                      </a:rPr>
                      <m:t>𝐵</m:t>
                    </m:r>
                  </m:oMath>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02398" y="1208815"/>
                <a:ext cx="2643031" cy="391646"/>
              </a:xfrm>
              <a:prstGeom prst="rect">
                <a:avLst/>
              </a:prstGeom>
              <a:blipFill>
                <a:blip r:embed="rId3"/>
                <a:stretch>
                  <a:fillRect t="-7692" b="-16923"/>
                </a:stretch>
              </a:blipFill>
            </p:spPr>
            <p:txBody>
              <a:bodyPr/>
              <a:lstStyle/>
              <a:p>
                <a:r>
                  <a:rPr lang="en-US">
                    <a:noFill/>
                  </a:rPr>
                  <a:t> </a:t>
                </a:r>
              </a:p>
            </p:txBody>
          </p:sp>
        </mc:Fallback>
      </mc:AlternateContent>
      <p:sp>
        <p:nvSpPr>
          <p:cNvPr id="4" name="TextBox 3"/>
          <p:cNvSpPr txBox="1"/>
          <p:nvPr/>
        </p:nvSpPr>
        <p:spPr>
          <a:xfrm>
            <a:off x="555726" y="827929"/>
            <a:ext cx="1736373" cy="369332"/>
          </a:xfrm>
          <a:prstGeom prst="rect">
            <a:avLst/>
          </a:prstGeom>
          <a:noFill/>
        </p:spPr>
        <p:txBody>
          <a:bodyPr wrap="none" rtlCol="0">
            <a:spAutoFit/>
          </a:bodyPr>
          <a:lstStyle/>
          <a:p>
            <a:r>
              <a:rPr lang="en-US" dirty="0" smtClean="0"/>
              <a:t>Banded matrix:</a:t>
            </a:r>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4309028" y="487688"/>
                <a:ext cx="4857712" cy="6435031"/>
              </a:xfrm>
              <a:prstGeom prst="rect">
                <a:avLst/>
              </a:prstGeom>
              <a:noFill/>
            </p:spPr>
            <p:txBody>
              <a:bodyPr wrap="square" rtlCol="0">
                <a:spAutoFit/>
              </a:bodyPr>
              <a:lstStyle/>
              <a:p>
                <a:pPr algn="ctr"/>
                <a:r>
                  <a:rPr lang="en-US" u="sng" dirty="0" smtClean="0"/>
                  <a:t>Forward pass</a:t>
                </a:r>
              </a:p>
              <a:p>
                <a:pPr algn="ctr"/>
                <a:r>
                  <a:rPr lang="en-US" dirty="0" smtClean="0"/>
                  <a:t>Goal: compute </a:t>
                </a:r>
                <a14:m>
                  <m:oMath xmlns:m="http://schemas.openxmlformats.org/officeDocument/2006/math">
                    <m:r>
                      <a:rPr lang="en-US" b="0" i="1" smtClean="0">
                        <a:latin typeface="Cambria Math" panose="02040503050406030204" pitchFamily="18" charset="0"/>
                      </a:rPr>
                      <m:t>𝑦</m:t>
                    </m:r>
                  </m:oMath>
                </a14:m>
                <a:r>
                  <a:rPr lang="en-US" dirty="0" smtClean="0"/>
                  <a:t> from </a:t>
                </a:r>
                <a14:m>
                  <m:oMath xmlns:m="http://schemas.openxmlformats.org/officeDocument/2006/math">
                    <m:r>
                      <a:rPr lang="en-US" b="0" i="1" smtClean="0">
                        <a:latin typeface="Cambria Math" panose="02040503050406030204" pitchFamily="18" charset="0"/>
                      </a:rPr>
                      <m:t>𝑥</m:t>
                    </m:r>
                  </m:oMath>
                </a14:m>
                <a:r>
                  <a:rPr lang="en-US" dirty="0" smtClean="0"/>
                  <a:t>, </a:t>
                </a:r>
                <a14:m>
                  <m:oMath xmlns:m="http://schemas.openxmlformats.org/officeDocument/2006/math">
                    <m:r>
                      <a:rPr lang="en-US" b="0" i="1" smtClean="0">
                        <a:latin typeface="Cambria Math" panose="02040503050406030204" pitchFamily="18" charset="0"/>
                      </a:rPr>
                      <m:t>𝜃</m:t>
                    </m:r>
                  </m:oMath>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ℤ</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nary>
                    </m:oMath>
                  </m:oMathPara>
                </a14:m>
                <a:endParaRPr lang="en-US" b="0" dirty="0" smtClean="0"/>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𝑖</m:t>
                              </m:r>
                            </m:sub>
                            <m:sup>
                              <m:r>
                                <a:rPr lang="en-US" b="0" i="1" smtClean="0">
                                  <a:latin typeface="Cambria Math" panose="02040503050406030204" pitchFamily="18" charset="0"/>
                                </a:rPr>
                                <m:t>𝑘</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m:t>
                                  </m:r>
                                </m:sub>
                              </m:sSub>
                            </m:e>
                          </m:d>
                        </m:e>
                      </m:nary>
                    </m:oMath>
                  </m:oMathPara>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m:t>
                          </m:r>
                        </m:sub>
                      </m:sSub>
                      <m:r>
                        <a:rPr lang="en-US" b="0" i="1" smtClean="0">
                          <a:latin typeface="Cambria Math" panose="02040503050406030204" pitchFamily="18" charset="0"/>
                        </a:rPr>
                        <m:t>)</m:t>
                      </m:r>
                    </m:oMath>
                  </m:oMathPara>
                </a14:m>
                <a:endParaRPr lang="en-US" dirty="0" smtClean="0"/>
              </a:p>
              <a:p>
                <a:endParaRPr lang="en-US" dirty="0" smtClean="0"/>
              </a:p>
              <a:p>
                <a:r>
                  <a:rPr lang="en-US" dirty="0" smtClean="0"/>
                  <a:t>We solve </a:t>
                </a:r>
                <a14:m>
                  <m:oMath xmlns:m="http://schemas.openxmlformats.org/officeDocument/2006/math">
                    <m:r>
                      <a:rPr lang="en-US" b="0" i="1" smtClean="0">
                        <a:latin typeface="Cambria Math" panose="02040503050406030204" pitchFamily="18" charset="0"/>
                      </a:rPr>
                      <m:t>𝐴𝑦</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smtClean="0"/>
                  <a:t> using an iterative solver</a:t>
                </a:r>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de-DE" b="0" dirty="0" smtClean="0"/>
              </a:p>
              <a:p>
                <a:r>
                  <a:rPr lang="en-US" dirty="0" smtClean="0"/>
                  <a:t>e.g. conjugate gradient or red-black Gauss-Seidel.</a:t>
                </a:r>
              </a:p>
              <a:p>
                <a:endParaRPr lang="en-US" dirty="0"/>
              </a:p>
              <a:p>
                <a:r>
                  <a:rPr lang="en-US" dirty="0" smtClean="0"/>
                  <a:t>This doesn’t require inverting or factorizing </a:t>
                </a:r>
                <a14:m>
                  <m:oMath xmlns:m="http://schemas.openxmlformats.org/officeDocument/2006/math">
                    <m:r>
                      <a:rPr lang="en-US" b="0" i="1" smtClean="0">
                        <a:latin typeface="Cambria Math" panose="02040503050406030204" pitchFamily="18" charset="0"/>
                      </a:rPr>
                      <m:t>𝐴</m:t>
                    </m:r>
                  </m:oMath>
                </a14:m>
                <a:r>
                  <a:rPr lang="en-US" dirty="0" smtClean="0"/>
                  <a:t>, only calculating </a:t>
                </a:r>
                <a14:m>
                  <m:oMath xmlns:m="http://schemas.openxmlformats.org/officeDocument/2006/math">
                    <m:r>
                      <a:rPr lang="en-US" b="0" i="1" smtClean="0">
                        <a:latin typeface="Cambria Math" panose="02040503050406030204" pitchFamily="18" charset="0"/>
                      </a:rPr>
                      <m:t>𝐴𝑧</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𝑑𝑖𝑎𝑔</m:t>
                                </m:r>
                                <m:r>
                                  <a:rPr lang="en-US" b="0" i="1" smtClean="0">
                                    <a:latin typeface="Cambria Math" panose="02040503050406030204" pitchFamily="18" charset="0"/>
                                  </a:rPr>
                                  <m:t>(</m:t>
                                </m:r>
                                <m:r>
                                  <a:rPr lang="en-US" b="0" i="1" smtClean="0">
                                    <a:latin typeface="Cambria Math" panose="02040503050406030204" pitchFamily="18" charset="0"/>
                                  </a:rPr>
                                  <m:t>𝑔</m:t>
                                </m:r>
                              </m:e>
                              <m:sup>
                                <m:r>
                                  <a:rPr lang="en-US" b="0" i="1" smtClean="0">
                                    <a:latin typeface="Cambria Math" panose="02040503050406030204" pitchFamily="18" charset="0"/>
                                  </a:rPr>
                                  <m:t>𝑘</m:t>
                                </m:r>
                              </m:sup>
                            </m:sSup>
                            <m:r>
                              <a:rPr lang="en-US" b="0" i="1" smtClean="0">
                                <a:latin typeface="Cambria Math" panose="02040503050406030204" pitchFamily="18" charset="0"/>
                              </a:rPr>
                              <m:t>)⋅</m:t>
                            </m:r>
                            <m:r>
                              <a:rPr lang="en-US" b="0" i="1" smtClean="0">
                                <a:latin typeface="Cambria Math" panose="02040503050406030204" pitchFamily="18" charset="0"/>
                              </a:rPr>
                              <m:t>𝑆</m:t>
                            </m:r>
                          </m:e>
                          <m:sup>
                            <m:r>
                              <a:rPr lang="en-US" b="0" i="1" smtClean="0">
                                <a:latin typeface="Cambria Math" panose="02040503050406030204" pitchFamily="18" charset="0"/>
                              </a:rPr>
                              <m:t>−</m:t>
                            </m:r>
                            <m:r>
                              <a:rPr lang="en-US" b="0" i="1" smtClean="0">
                                <a:latin typeface="Cambria Math" panose="02040503050406030204" pitchFamily="18" charset="0"/>
                              </a:rPr>
                              <m:t>𝑘</m:t>
                            </m:r>
                          </m:sup>
                        </m:sSup>
                        <m:r>
                          <a:rPr lang="en-US" b="0" i="1" smtClean="0">
                            <a:latin typeface="Cambria Math" panose="02040503050406030204" pitchFamily="18" charset="0"/>
                          </a:rPr>
                          <m:t>𝑧</m:t>
                        </m:r>
                      </m:e>
                    </m:nary>
                  </m:oMath>
                </a14:m>
                <a:r>
                  <a:rPr lang="en-US" dirty="0" smtClean="0"/>
                  <a:t>, where </a:t>
                </a:r>
                <a14:m>
                  <m:oMath xmlns:m="http://schemas.openxmlformats.org/officeDocument/2006/math">
                    <m:sSup>
                      <m:sSupPr>
                        <m:ctrlPr>
                          <a:rPr lang="en-US" b="0" i="0" smtClean="0">
                            <a:latin typeface="Cambria Math" panose="02040503050406030204" pitchFamily="18" charset="0"/>
                          </a:rPr>
                        </m:ctrlPr>
                      </m:sSupPr>
                      <m:e>
                        <m:r>
                          <a:rPr lang="en-US" b="0" i="1" smtClean="0">
                            <a:latin typeface="Cambria Math" panose="02040503050406030204" pitchFamily="18" charset="0"/>
                          </a:rPr>
                          <m:t>𝑆</m:t>
                        </m:r>
                      </m:e>
                      <m:sup>
                        <m:r>
                          <m:rPr>
                            <m:sty m:val="p"/>
                          </m:rPr>
                          <a:rPr lang="en-US" b="0" i="0" smtClean="0">
                            <a:latin typeface="Cambria Math" panose="02040503050406030204" pitchFamily="18" charset="0"/>
                          </a:rPr>
                          <m:t>k</m:t>
                        </m:r>
                      </m:sup>
                    </m:sSup>
                    <m:r>
                      <a:rPr lang="en-US" b="0" i="0" smtClean="0">
                        <a:latin typeface="Cambria Math" panose="02040503050406030204" pitchFamily="18" charset="0"/>
                      </a:rPr>
                      <m:t> </m:t>
                    </m:r>
                  </m:oMath>
                </a14:m>
                <a:r>
                  <a:rPr lang="en-US" dirty="0" smtClean="0"/>
                  <a:t>shifts the vector elements forward by </a:t>
                </a:r>
                <a14:m>
                  <m:oMath xmlns:m="http://schemas.openxmlformats.org/officeDocument/2006/math">
                    <m:r>
                      <a:rPr lang="en-US" b="0" i="1" smtClean="0">
                        <a:latin typeface="Cambria Math" panose="02040503050406030204" pitchFamily="18" charset="0"/>
                      </a:rPr>
                      <m:t>𝑘</m:t>
                    </m:r>
                  </m:oMath>
                </a14:m>
                <a:r>
                  <a:rPr lang="en-US" dirty="0" smtClean="0"/>
                  <a:t> positions</a:t>
                </a:r>
              </a:p>
              <a:p>
                <a:endParaRPr lang="en-US" dirty="0"/>
              </a:p>
              <a:p>
                <a:r>
                  <a:rPr lang="en-US" dirty="0" smtClean="0"/>
                  <a:t>This allows us to solve the system even for very large </a:t>
                </a:r>
                <a14:m>
                  <m:oMath xmlns:m="http://schemas.openxmlformats.org/officeDocument/2006/math">
                    <m:r>
                      <a:rPr lang="en-US" b="0" i="1" smtClean="0">
                        <a:latin typeface="Cambria Math" panose="02040503050406030204" pitchFamily="18" charset="0"/>
                      </a:rPr>
                      <m:t>𝐴</m:t>
                    </m:r>
                  </m:oMath>
                </a14:m>
                <a:r>
                  <a:rPr lang="en-US" dirty="0" smtClean="0"/>
                  <a:t>, such as when </a:t>
                </a:r>
                <a14:m>
                  <m:oMath xmlns:m="http://schemas.openxmlformats.org/officeDocument/2006/math">
                    <m:r>
                      <a:rPr lang="en-US" b="0" i="1" smtClean="0">
                        <a:latin typeface="Cambria Math" panose="02040503050406030204" pitchFamily="18" charset="0"/>
                      </a:rPr>
                      <m:t>𝑥</m:t>
                    </m:r>
                  </m:oMath>
                </a14:m>
                <a:r>
                  <a:rPr lang="en-US" dirty="0" smtClean="0"/>
                  <a:t> and </a:t>
                </a:r>
                <a14:m>
                  <m:oMath xmlns:m="http://schemas.openxmlformats.org/officeDocument/2006/math">
                    <m:r>
                      <a:rPr lang="en-US" b="0" i="1" smtClean="0">
                        <a:latin typeface="Cambria Math" panose="02040503050406030204" pitchFamily="18" charset="0"/>
                      </a:rPr>
                      <m:t>𝑦</m:t>
                    </m:r>
                  </m:oMath>
                </a14:m>
                <a:r>
                  <a:rPr lang="en-US" dirty="0" smtClean="0"/>
                  <a:t> are images.</a:t>
                </a:r>
              </a:p>
              <a:p>
                <a:r>
                  <a:rPr lang="en-US" dirty="0" smtClean="0"/>
                  <a:t> </a:t>
                </a:r>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4309028" y="487688"/>
                <a:ext cx="4857712" cy="6435031"/>
              </a:xfrm>
              <a:prstGeom prst="rect">
                <a:avLst/>
              </a:prstGeom>
              <a:blipFill>
                <a:blip r:embed="rId4"/>
                <a:stretch>
                  <a:fillRect l="-7026" t="-473" r="-251"/>
                </a:stretch>
              </a:blipFill>
            </p:spPr>
            <p:txBody>
              <a:bodyPr/>
              <a:lstStyle/>
              <a:p>
                <a:r>
                  <a:rPr lang="en-US">
                    <a:noFill/>
                  </a:rPr>
                  <a:t> </a:t>
                </a:r>
              </a:p>
            </p:txBody>
          </p:sp>
        </mc:Fallback>
      </mc:AlternateContent>
      <p:sp>
        <p:nvSpPr>
          <p:cNvPr id="9" name="TextBox 8"/>
          <p:cNvSpPr txBox="1"/>
          <p:nvPr/>
        </p:nvSpPr>
        <p:spPr>
          <a:xfrm>
            <a:off x="484386" y="5724906"/>
            <a:ext cx="2083453" cy="646331"/>
          </a:xfrm>
          <a:prstGeom prst="rect">
            <a:avLst/>
          </a:prstGeom>
          <a:noFill/>
        </p:spPr>
        <p:txBody>
          <a:bodyPr wrap="square" rtlCol="0">
            <a:spAutoFit/>
          </a:bodyPr>
          <a:lstStyle/>
          <a:p>
            <a:pPr algn="ctr"/>
            <a:r>
              <a:rPr lang="en-US" dirty="0" smtClean="0"/>
              <a:t>A is sparse, but its inverse is not!</a:t>
            </a:r>
            <a:endParaRPr lang="en-US" dirty="0"/>
          </a:p>
        </p:txBody>
      </p:sp>
    </p:spTree>
    <p:extLst>
      <p:ext uri="{BB962C8B-B14F-4D97-AF65-F5344CB8AC3E}">
        <p14:creationId xmlns:p14="http://schemas.microsoft.com/office/powerpoint/2010/main" val="7592115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Implicit Layers: </a:t>
            </a:r>
            <a:r>
              <a:rPr lang="en-US" dirty="0" smtClean="0"/>
              <a:t>Backward Pass</a:t>
            </a:r>
            <a:endParaRPr lang="en-US" dirty="0"/>
          </a:p>
        </p:txBody>
      </p:sp>
      <p:pic>
        <p:nvPicPr>
          <p:cNvPr id="5" name="Picture 4"/>
          <p:cNvPicPr>
            <a:picLocks noChangeAspect="1"/>
          </p:cNvPicPr>
          <p:nvPr/>
        </p:nvPicPr>
        <p:blipFill rotWithShape="1">
          <a:blip r:embed="rId2"/>
          <a:srcRect l="4423" r="79255"/>
          <a:stretch/>
        </p:blipFill>
        <p:spPr>
          <a:xfrm>
            <a:off x="555726" y="1611453"/>
            <a:ext cx="2118361" cy="4011280"/>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102398" y="1208815"/>
                <a:ext cx="2643031" cy="391646"/>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a14:m>
                <a:r>
                  <a:rPr lang="en-US" dirty="0" smtClean="0"/>
                  <a:t> when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&gt;</m:t>
                    </m:r>
                    <m:r>
                      <a:rPr lang="en-US" b="0" i="1" smtClean="0">
                        <a:latin typeface="Cambria Math" panose="02040503050406030204" pitchFamily="18" charset="0"/>
                      </a:rPr>
                      <m:t>𝐵</m:t>
                    </m:r>
                  </m:oMath>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02398" y="1208815"/>
                <a:ext cx="2643031" cy="391646"/>
              </a:xfrm>
              <a:prstGeom prst="rect">
                <a:avLst/>
              </a:prstGeom>
              <a:blipFill>
                <a:blip r:embed="rId3"/>
                <a:stretch>
                  <a:fillRect t="-7692" b="-16923"/>
                </a:stretch>
              </a:blipFill>
            </p:spPr>
            <p:txBody>
              <a:bodyPr/>
              <a:lstStyle/>
              <a:p>
                <a:r>
                  <a:rPr lang="en-US">
                    <a:noFill/>
                  </a:rPr>
                  <a:t> </a:t>
                </a:r>
              </a:p>
            </p:txBody>
          </p:sp>
        </mc:Fallback>
      </mc:AlternateContent>
      <p:sp>
        <p:nvSpPr>
          <p:cNvPr id="4" name="TextBox 3"/>
          <p:cNvSpPr txBox="1"/>
          <p:nvPr/>
        </p:nvSpPr>
        <p:spPr>
          <a:xfrm>
            <a:off x="555726" y="827929"/>
            <a:ext cx="1736373" cy="369332"/>
          </a:xfrm>
          <a:prstGeom prst="rect">
            <a:avLst/>
          </a:prstGeom>
          <a:noFill/>
        </p:spPr>
        <p:txBody>
          <a:bodyPr wrap="none" rtlCol="0">
            <a:spAutoFit/>
          </a:bodyPr>
          <a:lstStyle/>
          <a:p>
            <a:r>
              <a:rPr lang="en-US" dirty="0" smtClean="0"/>
              <a:t>Banded matrix:</a:t>
            </a:r>
            <a:endParaRPr lang="en-US" dirty="0"/>
          </a:p>
        </p:txBody>
      </p:sp>
      <p:sp>
        <p:nvSpPr>
          <p:cNvPr id="9" name="TextBox 8"/>
          <p:cNvSpPr txBox="1"/>
          <p:nvPr/>
        </p:nvSpPr>
        <p:spPr>
          <a:xfrm>
            <a:off x="484386" y="5724906"/>
            <a:ext cx="2083453" cy="646331"/>
          </a:xfrm>
          <a:prstGeom prst="rect">
            <a:avLst/>
          </a:prstGeom>
          <a:noFill/>
        </p:spPr>
        <p:txBody>
          <a:bodyPr wrap="square" rtlCol="0">
            <a:spAutoFit/>
          </a:bodyPr>
          <a:lstStyle/>
          <a:p>
            <a:pPr algn="ctr"/>
            <a:r>
              <a:rPr lang="en-US" dirty="0" smtClean="0"/>
              <a:t>A is sparse, but its inverse is not!</a:t>
            </a:r>
            <a:endParaRPr lang="en-US" dirty="0"/>
          </a:p>
        </p:txBody>
      </p:sp>
      <mc:AlternateContent xmlns:mc="http://schemas.openxmlformats.org/markup-compatibility/2006">
        <mc:Choice xmlns:a14="http://schemas.microsoft.com/office/drawing/2010/main" Requires="a14">
          <p:sp>
            <p:nvSpPr>
              <p:cNvPr id="10" name="TextBox 9"/>
              <p:cNvSpPr txBox="1"/>
              <p:nvPr/>
            </p:nvSpPr>
            <p:spPr>
              <a:xfrm>
                <a:off x="4889380" y="531224"/>
                <a:ext cx="4287478" cy="5518562"/>
              </a:xfrm>
              <a:prstGeom prst="rect">
                <a:avLst/>
              </a:prstGeom>
              <a:noFill/>
            </p:spPr>
            <p:txBody>
              <a:bodyPr wrap="square" rtlCol="0">
                <a:spAutoFit/>
              </a:bodyPr>
              <a:lstStyle/>
              <a:p>
                <a:pPr algn="ctr"/>
                <a:r>
                  <a:rPr lang="en-US" u="sng" dirty="0" smtClean="0"/>
                  <a:t>Backward pass</a:t>
                </a:r>
              </a:p>
              <a:p>
                <a:pPr algn="ctr"/>
                <a:r>
                  <a:rPr lang="en-US" dirty="0" smtClean="0"/>
                  <a:t>Goal: compute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ℒ</m:t>
                        </m:r>
                      </m:num>
                      <m:den>
                        <m:r>
                          <a:rPr lang="en-US" b="0" i="1" smtClean="0">
                            <a:latin typeface="Cambria Math" panose="02040503050406030204" pitchFamily="18" charset="0"/>
                          </a:rPr>
                          <m:t>𝑑𝑥</m:t>
                        </m:r>
                      </m:den>
                    </m:f>
                  </m:oMath>
                </a14:m>
                <a:r>
                  <a:rPr lang="en-US" dirty="0" smtClean="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ℒ</m:t>
                        </m:r>
                      </m:num>
                      <m:den>
                        <m:r>
                          <a:rPr lang="en-US" b="0" i="1" smtClean="0">
                            <a:latin typeface="Cambria Math" panose="02040503050406030204" pitchFamily="18" charset="0"/>
                          </a:rPr>
                          <m:t>𝑑</m:t>
                        </m:r>
                        <m:r>
                          <a:rPr lang="en-US" b="0" i="1" smtClean="0">
                            <a:latin typeface="Cambria Math" panose="02040503050406030204" pitchFamily="18" charset="0"/>
                          </a:rPr>
                          <m:t>𝜃</m:t>
                        </m:r>
                      </m:den>
                    </m:f>
                  </m:oMath>
                </a14:m>
                <a:r>
                  <a:rPr lang="en-US" dirty="0" smtClean="0"/>
                  <a:t> from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ℒ</m:t>
                        </m:r>
                      </m:num>
                      <m:den>
                        <m:r>
                          <a:rPr lang="en-US" b="0" i="1" smtClean="0">
                            <a:latin typeface="Cambria Math" panose="02040503050406030204" pitchFamily="18" charset="0"/>
                          </a:rPr>
                          <m:t>𝑑𝑦</m:t>
                        </m:r>
                      </m:den>
                    </m:f>
                  </m:oMath>
                </a14:m>
                <a:endParaRPr lang="en-US" b="0" dirty="0" smtClean="0"/>
              </a:p>
              <a:p>
                <a:pPr algn="ctr"/>
                <a:endParaRPr lang="en-US" dirty="0"/>
              </a:p>
              <a:p>
                <a:pPr algn="ctr"/>
                <a:r>
                  <a:rPr lang="en-US" dirty="0" smtClean="0"/>
                  <a:t>Implicit differentiation w.r.t </a:t>
                </a:r>
                <a14:m>
                  <m:oMath xmlns:m="http://schemas.openxmlformats.org/officeDocument/2006/math">
                    <m:r>
                      <a:rPr lang="en-US" b="0" i="1" smtClean="0">
                        <a:latin typeface="Cambria Math" panose="02040503050406030204" pitchFamily="18" charset="0"/>
                      </a:rPr>
                      <m:t>𝑏</m:t>
                    </m:r>
                  </m:oMath>
                </a14:m>
                <a:r>
                  <a:rPr lang="en-US" b="0" dirty="0" smtClean="0"/>
                  <a:t> gives</a:t>
                </a:r>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𝑑𝑏</m:t>
                          </m:r>
                        </m:den>
                      </m:f>
                      <m:d>
                        <m:dPr>
                          <m:ctrlPr>
                            <a:rPr lang="en-US" b="0" i="1" smtClean="0">
                              <a:latin typeface="Cambria Math" panose="02040503050406030204" pitchFamily="18" charset="0"/>
                            </a:rPr>
                          </m:ctrlPr>
                        </m:dPr>
                        <m:e>
                          <m:r>
                            <a:rPr lang="en-US" b="0" i="1" smtClean="0">
                              <a:latin typeface="Cambria Math" panose="02040503050406030204" pitchFamily="18" charset="0"/>
                            </a:rPr>
                            <m:t>𝐴𝑦</m:t>
                          </m:r>
                        </m:e>
                      </m:d>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b="0" dirty="0" smtClean="0"/>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𝑑𝑏</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oMath>
                  </m:oMathPara>
                </a14:m>
                <a:endParaRPr lang="en-US" b="0" dirty="0" smtClean="0"/>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ℒ</m:t>
                          </m:r>
                        </m:num>
                        <m:den>
                          <m:r>
                            <a:rPr lang="en-US" b="0" i="1" smtClean="0">
                              <a:latin typeface="Cambria Math" panose="02040503050406030204" pitchFamily="18" charset="0"/>
                            </a:rPr>
                            <m:t>𝑑𝑏</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ℒ</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𝑑𝑏</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rPr>
                                <m:t>ℒ</m:t>
                              </m:r>
                            </m:num>
                            <m:den>
                              <m:r>
                                <a:rPr lang="en-US" i="1">
                                  <a:latin typeface="Cambria Math" panose="02040503050406030204" pitchFamily="18" charset="0"/>
                                </a:rPr>
                                <m:t>𝑑𝑦</m:t>
                              </m:r>
                            </m:den>
                          </m:f>
                          <m:r>
                            <a:rPr lang="en-US" b="0" i="1" smtClean="0">
                              <a:latin typeface="Cambria Math" panose="02040503050406030204" pitchFamily="18" charset="0"/>
                            </a:rPr>
                            <m:t>𝐴</m:t>
                          </m:r>
                        </m:e>
                        <m:sup>
                          <m:r>
                            <a:rPr lang="en-US" b="0" i="1" smtClean="0">
                              <a:latin typeface="Cambria Math" panose="02040503050406030204" pitchFamily="18" charset="0"/>
                            </a:rPr>
                            <m:t>−1</m:t>
                          </m:r>
                        </m:sup>
                      </m:sSup>
                    </m:oMath>
                  </m:oMathPara>
                </a14:m>
                <a:endParaRPr lang="en-US" b="0" dirty="0" smtClean="0"/>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rPr>
                                <m:t>ℒ</m:t>
                              </m:r>
                            </m:num>
                            <m:den>
                              <m:r>
                                <a:rPr lang="en-US" i="1">
                                  <a:latin typeface="Cambria Math" panose="02040503050406030204" pitchFamily="18" charset="0"/>
                                </a:rPr>
                                <m:t>𝑑𝑏</m:t>
                              </m:r>
                            </m:den>
                          </m:f>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ℒ</m:t>
                              </m:r>
                            </m:num>
                            <m:den>
                              <m:r>
                                <a:rPr lang="en-US" b="0" i="1" smtClean="0">
                                  <a:latin typeface="Cambria Math" panose="02040503050406030204" pitchFamily="18" charset="0"/>
                                </a:rPr>
                                <m:t>𝑑𝑦</m:t>
                              </m:r>
                            </m:den>
                          </m:f>
                        </m:e>
                        <m:sup>
                          <m:r>
                            <a:rPr lang="en-US" b="0" i="1" smtClean="0">
                              <a:latin typeface="Cambria Math" panose="02040503050406030204" pitchFamily="18" charset="0"/>
                            </a:rPr>
                            <m:t>𝑇</m:t>
                          </m:r>
                        </m:sup>
                      </m:sSup>
                    </m:oMath>
                  </m:oMathPara>
                </a14:m>
                <a:endParaRPr lang="en-US" b="0" dirty="0" smtClean="0"/>
              </a:p>
              <a:p>
                <a:pPr algn="ctr"/>
                <a:r>
                  <a:rPr lang="en-US" dirty="0" smtClean="0"/>
                  <a:t>so we have to solve the transposed (</a:t>
                </a:r>
                <a:r>
                  <a:rPr lang="en-US" dirty="0" err="1" smtClean="0"/>
                  <a:t>adjoint</a:t>
                </a:r>
                <a:r>
                  <a:rPr lang="en-US" dirty="0" smtClean="0"/>
                  <a:t>) system in the backward pass.</a:t>
                </a:r>
              </a:p>
              <a:p>
                <a:pPr algn="ctr"/>
                <a:endParaRPr lang="en-US" b="0" dirty="0"/>
              </a:p>
              <a:p>
                <a:pPr algn="ctr"/>
                <a:r>
                  <a:rPr lang="en-US" dirty="0" smtClean="0"/>
                  <a:t>A similar argument gives</a:t>
                </a:r>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ℒ</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ℒ</m:t>
                          </m:r>
                        </m:num>
                        <m:den>
                          <m:r>
                            <a:rPr lang="en-US" b="0" i="1" smtClean="0">
                              <a:latin typeface="Cambria Math" panose="02040503050406030204" pitchFamily="18" charset="0"/>
                            </a:rPr>
                            <m:t>𝑑𝑏</m:t>
                          </m:r>
                        </m:den>
                      </m:f>
                      <m:r>
                        <a:rPr lang="en-US" b="0" i="1" smtClean="0">
                          <a:latin typeface="Cambria Math" panose="02040503050406030204" pitchFamily="18" charset="0"/>
                        </a:rPr>
                        <m:t>𝑣𝑒𝑐</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p>
                          <m:r>
                            <a:rPr lang="en-US" b="0" i="1" smtClean="0">
                              <a:latin typeface="Cambria Math" panose="02040503050406030204" pitchFamily="18" charset="0"/>
                            </a:rPr>
                            <m:t>𝑇</m:t>
                          </m:r>
                        </m:sup>
                      </m:sSup>
                    </m:oMath>
                  </m:oMathPara>
                </a14:m>
                <a:endParaRPr lang="en-US" b="0" dirty="0" smtClean="0"/>
              </a:p>
              <a:p>
                <a:pPr algn="ctr"/>
                <a:r>
                  <a:rPr lang="en-US" dirty="0" smtClean="0"/>
                  <a:t>So we only need one solve.</a:t>
                </a:r>
                <a:endParaRPr lang="en-US" b="0" dirty="0" smtClean="0"/>
              </a:p>
            </p:txBody>
          </p:sp>
        </mc:Choice>
        <mc:Fallback>
          <p:sp>
            <p:nvSpPr>
              <p:cNvPr id="10" name="TextBox 9"/>
              <p:cNvSpPr txBox="1">
                <a:spLocks noRot="1" noChangeAspect="1" noMove="1" noResize="1" noEditPoints="1" noAdjustHandles="1" noChangeArrowheads="1" noChangeShapeType="1" noTextEdit="1"/>
              </p:cNvSpPr>
              <p:nvPr/>
            </p:nvSpPr>
            <p:spPr>
              <a:xfrm>
                <a:off x="4889380" y="531224"/>
                <a:ext cx="4287478" cy="5518562"/>
              </a:xfrm>
              <a:prstGeom prst="rect">
                <a:avLst/>
              </a:prstGeom>
              <a:blipFill>
                <a:blip r:embed="rId4"/>
                <a:stretch>
                  <a:fillRect t="-552" b="-884"/>
                </a:stretch>
              </a:blipFill>
            </p:spPr>
            <p:txBody>
              <a:bodyPr/>
              <a:lstStyle/>
              <a:p>
                <a:r>
                  <a:rPr lang="en-US">
                    <a:noFill/>
                  </a:rPr>
                  <a:t> </a:t>
                </a:r>
              </a:p>
            </p:txBody>
          </p:sp>
        </mc:Fallback>
      </mc:AlternateContent>
    </p:spTree>
    <p:extLst>
      <p:ext uri="{BB962C8B-B14F-4D97-AF65-F5344CB8AC3E}">
        <p14:creationId xmlns:p14="http://schemas.microsoft.com/office/powerpoint/2010/main" val="40415718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LILs: How to Ensure the Learned System can be Solved</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696686" y="583478"/>
                <a:ext cx="5290231" cy="1938992"/>
              </a:xfrm>
              <a:prstGeom prst="rect">
                <a:avLst/>
              </a:prstGeom>
              <a:noFill/>
            </p:spPr>
            <p:txBody>
              <a:bodyPr wrap="none" rtlCol="0">
                <a:spAutoFit/>
              </a:bodyPr>
              <a:lstStyle/>
              <a:p>
                <a:r>
                  <a:rPr lang="en-US" sz="2400" u="sng" dirty="0" smtClean="0"/>
                  <a:t>We want to ensure</a:t>
                </a:r>
              </a:p>
              <a:p>
                <a:pPr marL="342900" indent="-342900">
                  <a:buAutoNum type="alphaUcParenR"/>
                </a:pPr>
                <a:r>
                  <a:rPr lang="en-US" sz="2400" dirty="0" err="1" smtClean="0"/>
                  <a:t>Invertibility</a:t>
                </a:r>
                <a:r>
                  <a:rPr lang="en-US" sz="2400" dirty="0" smtClean="0"/>
                  <a:t> of </a:t>
                </a:r>
                <a14:m>
                  <m:oMath xmlns:m="http://schemas.openxmlformats.org/officeDocument/2006/math">
                    <m:r>
                      <a:rPr lang="en-US" sz="2400" b="0" i="1" smtClean="0">
                        <a:latin typeface="Cambria Math" panose="02040503050406030204" pitchFamily="18" charset="0"/>
                      </a:rPr>
                      <m:t>𝐴</m:t>
                    </m:r>
                  </m:oMath>
                </a14:m>
                <a:endParaRPr lang="en-US" sz="2400" dirty="0" smtClean="0"/>
              </a:p>
              <a:p>
                <a:pPr marL="342900" indent="-342900">
                  <a:buAutoNum type="alphaUcParenR"/>
                </a:pPr>
                <a:r>
                  <a:rPr lang="en-US" sz="2400" dirty="0" smtClean="0"/>
                  <a:t>Convergence of the iterative solver</a:t>
                </a:r>
              </a:p>
              <a:p>
                <a:pPr marL="342900" indent="-342900">
                  <a:buAutoNum type="alphaUcParenR"/>
                </a:pPr>
                <a:endParaRPr lang="en-US" sz="2400" dirty="0"/>
              </a:p>
              <a:p>
                <a:r>
                  <a:rPr lang="en-US" sz="2400" dirty="0" smtClean="0"/>
                  <a:t>But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 </m:t>
                    </m:r>
                  </m:oMath>
                </a14:m>
                <a:r>
                  <a:rPr lang="en-US" sz="2400" dirty="0" smtClean="0"/>
                  <a:t>are data-dependent!</a:t>
                </a:r>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a:off x="696686" y="583478"/>
                <a:ext cx="5290231" cy="1938992"/>
              </a:xfrm>
              <a:prstGeom prst="rect">
                <a:avLst/>
              </a:prstGeom>
              <a:blipFill>
                <a:blip r:embed="rId2"/>
                <a:stretch>
                  <a:fillRect l="-1728" t="-2201" r="-1037" b="-6604"/>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3713617" y="3545716"/>
            <a:ext cx="5182323" cy="828791"/>
          </a:xfrm>
          <a:prstGeom prst="rect">
            <a:avLst/>
          </a:prstGeom>
        </p:spPr>
      </p:pic>
      <p:sp>
        <p:nvSpPr>
          <p:cNvPr id="9" name="TextBox 8"/>
          <p:cNvSpPr txBox="1"/>
          <p:nvPr/>
        </p:nvSpPr>
        <p:spPr>
          <a:xfrm>
            <a:off x="3952835" y="2854850"/>
            <a:ext cx="5222905" cy="461665"/>
          </a:xfrm>
          <a:prstGeom prst="rect">
            <a:avLst/>
          </a:prstGeom>
          <a:noFill/>
        </p:spPr>
        <p:txBody>
          <a:bodyPr wrap="none" rtlCol="0">
            <a:spAutoFit/>
          </a:bodyPr>
          <a:lstStyle/>
          <a:p>
            <a:r>
              <a:rPr lang="en-US" sz="2400" u="sng" dirty="0" smtClean="0"/>
              <a:t>Solution: built-in diagonal dominance</a:t>
            </a:r>
            <a:endParaRPr lang="en-US" sz="2400" dirty="0"/>
          </a:p>
        </p:txBody>
      </p:sp>
      <p:sp>
        <p:nvSpPr>
          <p:cNvPr id="10" name="TextBox 9"/>
          <p:cNvSpPr txBox="1"/>
          <p:nvPr/>
        </p:nvSpPr>
        <p:spPr>
          <a:xfrm>
            <a:off x="1158013" y="4618110"/>
            <a:ext cx="9657807"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Main diagonal defined as row-wise sum of absolute values of other entries, plus an exponential function</a:t>
            </a:r>
          </a:p>
          <a:p>
            <a:pPr marL="285750" indent="-285750">
              <a:buFont typeface="Arial" panose="020B0604020202020204" pitchFamily="34" charset="0"/>
              <a:buChar char="•"/>
            </a:pPr>
            <a:r>
              <a:rPr lang="en-US" sz="2400" dirty="0" smtClean="0"/>
              <a:t>Ensures convergence of Gauss-Seidel, and many other iterative solvers</a:t>
            </a:r>
            <a:endParaRPr lang="en-US" sz="2400" dirty="0"/>
          </a:p>
        </p:txBody>
      </p:sp>
    </p:spTree>
    <p:extLst>
      <p:ext uri="{BB962C8B-B14F-4D97-AF65-F5344CB8AC3E}">
        <p14:creationId xmlns:p14="http://schemas.microsoft.com/office/powerpoint/2010/main" val="361626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LILs Are Accurate and Stable for Larger Time Steps</a:t>
            </a:r>
            <a:endParaRPr lang="en-US" dirty="0"/>
          </a:p>
        </p:txBody>
      </p:sp>
      <p:pic>
        <p:nvPicPr>
          <p:cNvPr id="9" name="Picture 8"/>
          <p:cNvPicPr>
            <a:picLocks noChangeAspect="1"/>
          </p:cNvPicPr>
          <p:nvPr/>
        </p:nvPicPr>
        <p:blipFill>
          <a:blip r:embed="rId3"/>
          <a:stretch>
            <a:fillRect/>
          </a:stretch>
        </p:blipFill>
        <p:spPr>
          <a:xfrm>
            <a:off x="292409" y="984073"/>
            <a:ext cx="11612596" cy="4667901"/>
          </a:xfrm>
          <a:prstGeom prst="rect">
            <a:avLst/>
          </a:prstGeom>
        </p:spPr>
      </p:pic>
    </p:spTree>
    <p:extLst>
      <p:ext uri="{BB962C8B-B14F-4D97-AF65-F5344CB8AC3E}">
        <p14:creationId xmlns:p14="http://schemas.microsoft.com/office/powerpoint/2010/main" val="34064021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Exploiting Known </a:t>
            </a:r>
            <a:r>
              <a:rPr lang="en-US" dirty="0" smtClean="0"/>
              <a:t>PDE Symmetries</a:t>
            </a:r>
            <a:endParaRPr lang="en-US" dirty="0"/>
          </a:p>
        </p:txBody>
      </p:sp>
      <p:pic>
        <p:nvPicPr>
          <p:cNvPr id="2" name="Picture 1"/>
          <p:cNvPicPr>
            <a:picLocks noChangeAspect="1"/>
          </p:cNvPicPr>
          <p:nvPr/>
        </p:nvPicPr>
        <p:blipFill rotWithShape="1">
          <a:blip r:embed="rId2"/>
          <a:srcRect l="2214" t="12569"/>
          <a:stretch/>
        </p:blipFill>
        <p:spPr>
          <a:xfrm>
            <a:off x="985520" y="4083923"/>
            <a:ext cx="2477890" cy="2240509"/>
          </a:xfrm>
          <a:prstGeom prst="rect">
            <a:avLst/>
          </a:prstGeom>
        </p:spPr>
      </p:pic>
      <p:pic>
        <p:nvPicPr>
          <p:cNvPr id="3" name="Picture 2"/>
          <p:cNvPicPr>
            <a:picLocks noChangeAspect="1"/>
          </p:cNvPicPr>
          <p:nvPr/>
        </p:nvPicPr>
        <p:blipFill rotWithShape="1">
          <a:blip r:embed="rId3"/>
          <a:srcRect t="35997" b="1741"/>
          <a:stretch/>
        </p:blipFill>
        <p:spPr>
          <a:xfrm>
            <a:off x="6160293" y="1881935"/>
            <a:ext cx="4710907" cy="2032711"/>
          </a:xfrm>
          <a:prstGeom prst="rect">
            <a:avLst/>
          </a:prstGeom>
        </p:spPr>
      </p:pic>
      <p:pic>
        <p:nvPicPr>
          <p:cNvPr id="5" name="Picture 4"/>
          <p:cNvPicPr>
            <a:picLocks noChangeAspect="1"/>
          </p:cNvPicPr>
          <p:nvPr/>
        </p:nvPicPr>
        <p:blipFill>
          <a:blip r:embed="rId4"/>
          <a:stretch>
            <a:fillRect/>
          </a:stretch>
        </p:blipFill>
        <p:spPr>
          <a:xfrm>
            <a:off x="6160293" y="4053871"/>
            <a:ext cx="4710907" cy="208700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b="6950"/>
          <a:stretch/>
        </p:blipFill>
        <p:spPr>
          <a:xfrm>
            <a:off x="10992437" y="4774288"/>
            <a:ext cx="1142289" cy="1366584"/>
          </a:xfrm>
          <a:prstGeom prst="rect">
            <a:avLst/>
          </a:prstGeom>
        </p:spPr>
      </p:pic>
      <p:sp>
        <p:nvSpPr>
          <p:cNvPr id="10" name="TextBox 9"/>
          <p:cNvSpPr txBox="1"/>
          <p:nvPr/>
        </p:nvSpPr>
        <p:spPr>
          <a:xfrm>
            <a:off x="11408298" y="4187977"/>
            <a:ext cx="609461" cy="420756"/>
          </a:xfrm>
          <a:prstGeom prst="rect">
            <a:avLst/>
          </a:prstGeom>
          <a:noFill/>
        </p:spPr>
        <p:txBody>
          <a:bodyPr wrap="none" rtlCol="0">
            <a:spAutoFit/>
          </a:bodyPr>
          <a:lstStyle/>
          <a:p>
            <a:pPr algn="r" defTabSz="1219170"/>
            <a:r>
              <a:rPr lang="en-US" sz="1067" b="1" dirty="0" err="1" smtClean="0">
                <a:solidFill>
                  <a:prstClr val="black"/>
                </a:solidFill>
                <a:latin typeface="Arial" panose="020B0604020202020204" pitchFamily="34" charset="0"/>
                <a:cs typeface="Arial" panose="020B0604020202020204" pitchFamily="34" charset="0"/>
              </a:rPr>
              <a:t>Yunfei</a:t>
            </a:r>
            <a:endParaRPr lang="en-US" sz="1067" b="1" dirty="0">
              <a:solidFill>
                <a:prstClr val="black"/>
              </a:solidFill>
              <a:latin typeface="Arial" panose="020B0604020202020204" pitchFamily="34" charset="0"/>
              <a:cs typeface="Arial" panose="020B0604020202020204" pitchFamily="34" charset="0"/>
            </a:endParaRPr>
          </a:p>
          <a:p>
            <a:pPr algn="r" defTabSz="1219170"/>
            <a:r>
              <a:rPr lang="en-US" sz="1067" b="1" dirty="0" smtClean="0">
                <a:solidFill>
                  <a:prstClr val="black"/>
                </a:solidFill>
                <a:latin typeface="Arial" panose="020B0604020202020204" pitchFamily="34" charset="0"/>
                <a:cs typeface="Arial" panose="020B0604020202020204" pitchFamily="34" charset="0"/>
              </a:rPr>
              <a:t>Huang</a:t>
            </a:r>
            <a:endParaRPr lang="en-US" sz="1067" b="1" dirty="0">
              <a:solidFill>
                <a:prstClr val="black"/>
              </a:solidFill>
              <a:latin typeface="Arial" panose="020B0604020202020204" pitchFamily="34" charset="0"/>
              <a:cs typeface="Arial" panose="020B0604020202020204" pitchFamily="34" charset="0"/>
            </a:endParaRPr>
          </a:p>
        </p:txBody>
      </p:sp>
      <p:sp>
        <p:nvSpPr>
          <p:cNvPr id="11" name="TextBox 10"/>
          <p:cNvSpPr txBox="1"/>
          <p:nvPr/>
        </p:nvSpPr>
        <p:spPr>
          <a:xfrm>
            <a:off x="5231206" y="583478"/>
            <a:ext cx="5837945" cy="584775"/>
          </a:xfrm>
          <a:prstGeom prst="rect">
            <a:avLst/>
          </a:prstGeom>
          <a:noFill/>
        </p:spPr>
        <p:txBody>
          <a:bodyPr wrap="none" rtlCol="0">
            <a:spAutoFit/>
          </a:bodyPr>
          <a:lstStyle/>
          <a:p>
            <a:pPr algn="ctr" defTabSz="1219170"/>
            <a:r>
              <a:rPr lang="en-US" sz="1600" b="1" dirty="0" smtClean="0">
                <a:solidFill>
                  <a:prstClr val="black"/>
                </a:solidFill>
                <a:latin typeface="Arial" panose="020B0604020202020204" pitchFamily="34" charset="0"/>
                <a:cs typeface="Arial" panose="020B0604020202020204" pitchFamily="34" charset="0"/>
              </a:rPr>
              <a:t>Specialized Convolutional Layers (Cohen &amp; Welling, 2016)</a:t>
            </a:r>
          </a:p>
          <a:p>
            <a:pPr algn="ctr" defTabSz="1219170"/>
            <a:r>
              <a:rPr lang="en-US" sz="1600" b="1" dirty="0" smtClean="0">
                <a:solidFill>
                  <a:prstClr val="black"/>
                </a:solidFill>
                <a:latin typeface="Arial" panose="020B0604020202020204" pitchFamily="34" charset="0"/>
                <a:cs typeface="Arial" panose="020B0604020202020204" pitchFamily="34" charset="0"/>
              </a:rPr>
              <a:t>2D Shallow </a:t>
            </a:r>
            <a:r>
              <a:rPr lang="en-US" sz="1600" b="1" dirty="0" smtClean="0">
                <a:solidFill>
                  <a:prstClr val="black"/>
                </a:solidFill>
                <a:latin typeface="Arial" panose="020B0604020202020204" pitchFamily="34" charset="0"/>
                <a:cs typeface="Arial" panose="020B0604020202020204" pitchFamily="34" charset="0"/>
              </a:rPr>
              <a:t>water equations</a:t>
            </a:r>
            <a:endParaRPr lang="en-US" sz="1600" b="1" dirty="0">
              <a:solidFill>
                <a:prstClr val="black"/>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6" name="TextBox 15"/>
              <p:cNvSpPr txBox="1"/>
              <p:nvPr/>
            </p:nvSpPr>
            <p:spPr>
              <a:xfrm>
                <a:off x="411481" y="752755"/>
                <a:ext cx="4516119" cy="3161891"/>
              </a:xfrm>
              <a:prstGeom prst="rect">
                <a:avLst/>
              </a:prstGeom>
              <a:noFill/>
            </p:spPr>
            <p:txBody>
              <a:bodyPr wrap="square" rtlCol="0">
                <a:spAutoFit/>
              </a:bodyPr>
              <a:lstStyle/>
              <a:p>
                <a:r>
                  <a:rPr lang="en-US" dirty="0" smtClean="0"/>
                  <a:t>For our neural network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smtClean="0"/>
              </a:p>
              <a:p>
                <a:endParaRPr lang="en-US" dirty="0" smtClean="0"/>
              </a:p>
              <a:p>
                <a:r>
                  <a:rPr lang="en-US" dirty="0" smtClean="0"/>
                  <a:t>We want the </a:t>
                </a:r>
                <a:r>
                  <a:rPr lang="en-US" dirty="0" err="1" smtClean="0"/>
                  <a:t>equivariance</a:t>
                </a:r>
                <a:r>
                  <a:rPr lang="en-US" dirty="0" smtClean="0"/>
                  <a:t> relation</a:t>
                </a:r>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𝒯</m:t>
                          </m:r>
                        </m:e>
                        <m:sub>
                          <m:r>
                            <a:rPr lang="en-US" b="0" i="1" smtClean="0">
                              <a:latin typeface="Cambria Math" panose="02040503050406030204" pitchFamily="18" charset="0"/>
                            </a:rPr>
                            <m:t>𝑔</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𝒯</m:t>
                          </m:r>
                        </m:e>
                        <m:sub>
                          <m:r>
                            <a:rPr lang="en-US" i="1">
                              <a:latin typeface="Cambria Math" panose="02040503050406030204" pitchFamily="18" charset="0"/>
                            </a:rPr>
                            <m:t>𝑔</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smtClean="0"/>
              </a:p>
              <a:p>
                <a:r>
                  <a:rPr lang="en-US" dirty="0" smtClean="0"/>
                  <a:t>to hold for any input </a:t>
                </a:r>
                <a14:m>
                  <m:oMath xmlns:m="http://schemas.openxmlformats.org/officeDocument/2006/math">
                    <m:r>
                      <a:rPr lang="en-US" b="0" i="1" smtClean="0">
                        <a:latin typeface="Cambria Math" panose="02040503050406030204" pitchFamily="18" charset="0"/>
                      </a:rPr>
                      <m:t>𝑥</m:t>
                    </m:r>
                  </m:oMath>
                </a14:m>
                <a:r>
                  <a:rPr lang="en-US" dirty="0" smtClean="0"/>
                  <a:t> and transformation </a:t>
                </a:r>
                <a14:m>
                  <m:oMath xmlns:m="http://schemas.openxmlformats.org/officeDocument/2006/math">
                    <m:r>
                      <a:rPr lang="en-US" b="0" i="1" smtClean="0">
                        <a:latin typeface="Cambria Math" panose="02040503050406030204" pitchFamily="18" charset="0"/>
                      </a:rPr>
                      <m:t>𝑔</m:t>
                    </m:r>
                  </m:oMath>
                </a14:m>
                <a:r>
                  <a:rPr lang="en-US" dirty="0" smtClean="0"/>
                  <a:t> in a symmetry group.</a:t>
                </a:r>
              </a:p>
              <a:p>
                <a:endParaRPr lang="en-US" dirty="0"/>
              </a:p>
              <a:p>
                <a:r>
                  <a:rPr lang="en-US" dirty="0" smtClean="0"/>
                  <a:t>Example: for fully convolutional nets, translating the input translates that output.</a:t>
                </a:r>
              </a:p>
              <a:p>
                <a:endParaRPr lang="en-US" dirty="0"/>
              </a:p>
              <a:p>
                <a:r>
                  <a:rPr lang="en-US" dirty="0" smtClean="0"/>
                  <a:t>But what about other symmetries?</a:t>
                </a:r>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11481" y="752755"/>
                <a:ext cx="4516119" cy="3161891"/>
              </a:xfrm>
              <a:prstGeom prst="rect">
                <a:avLst/>
              </a:prstGeom>
              <a:blipFill>
                <a:blip r:embed="rId6"/>
                <a:stretch>
                  <a:fillRect l="-1216" t="-963" b="-2119"/>
                </a:stretch>
              </a:blipFill>
            </p:spPr>
            <p:txBody>
              <a:bodyPr/>
              <a:lstStyle/>
              <a:p>
                <a:r>
                  <a:rPr lang="en-US">
                    <a:noFill/>
                  </a:rPr>
                  <a:t> </a:t>
                </a:r>
              </a:p>
            </p:txBody>
          </p:sp>
        </mc:Fallback>
      </mc:AlternateContent>
    </p:spTree>
    <p:extLst>
      <p:ext uri="{BB962C8B-B14F-4D97-AF65-F5344CB8AC3E}">
        <p14:creationId xmlns:p14="http://schemas.microsoft.com/office/powerpoint/2010/main" val="8163189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414" y="1136867"/>
            <a:ext cx="3944416" cy="2691546"/>
          </a:xfrm>
          <a:prstGeom prst="rect">
            <a:avLst/>
          </a:prstGeom>
        </p:spPr>
      </p:pic>
      <p:pic>
        <p:nvPicPr>
          <p:cNvPr id="4" name="Picture 3"/>
          <p:cNvPicPr>
            <a:picLocks noChangeAspect="1"/>
          </p:cNvPicPr>
          <p:nvPr/>
        </p:nvPicPr>
        <p:blipFill>
          <a:blip r:embed="rId4"/>
          <a:stretch>
            <a:fillRect/>
          </a:stretch>
        </p:blipFill>
        <p:spPr>
          <a:xfrm>
            <a:off x="152969" y="3966491"/>
            <a:ext cx="4564463" cy="2251428"/>
          </a:xfrm>
          <a:prstGeom prst="rect">
            <a:avLst/>
          </a:prstGeom>
        </p:spPr>
      </p:pic>
      <p:pic>
        <p:nvPicPr>
          <p:cNvPr id="5" name="Picture 4"/>
          <p:cNvPicPr>
            <a:picLocks noChangeAspect="1"/>
          </p:cNvPicPr>
          <p:nvPr/>
        </p:nvPicPr>
        <p:blipFill>
          <a:blip r:embed="rId5"/>
          <a:stretch>
            <a:fillRect/>
          </a:stretch>
        </p:blipFill>
        <p:spPr>
          <a:xfrm>
            <a:off x="7754114" y="3660411"/>
            <a:ext cx="4055224" cy="2230788"/>
          </a:xfrm>
          <a:prstGeom prst="rect">
            <a:avLst/>
          </a:prstGeom>
        </p:spPr>
      </p:pic>
      <p:pic>
        <p:nvPicPr>
          <p:cNvPr id="6" name="Picture 5"/>
          <p:cNvPicPr>
            <a:picLocks noChangeAspect="1"/>
          </p:cNvPicPr>
          <p:nvPr/>
        </p:nvPicPr>
        <p:blipFill>
          <a:blip r:embed="rId6"/>
          <a:stretch>
            <a:fillRect/>
          </a:stretch>
        </p:blipFill>
        <p:spPr>
          <a:xfrm>
            <a:off x="7981463" y="1039317"/>
            <a:ext cx="3988033" cy="2621094"/>
          </a:xfrm>
          <a:prstGeom prst="rect">
            <a:avLst/>
          </a:prstGeom>
        </p:spPr>
      </p:pic>
      <p:sp>
        <p:nvSpPr>
          <p:cNvPr id="2" name="Title 1"/>
          <p:cNvSpPr>
            <a:spLocks noGrp="1"/>
          </p:cNvSpPr>
          <p:nvPr>
            <p:ph type="title"/>
          </p:nvPr>
        </p:nvSpPr>
        <p:spPr/>
        <p:txBody>
          <a:bodyPr>
            <a:normAutofit fontScale="90000"/>
          </a:bodyPr>
          <a:lstStyle/>
          <a:p>
            <a:r>
              <a:rPr lang="en-GB" dirty="0" smtClean="0">
                <a:solidFill>
                  <a:srgbClr val="0A2D6E"/>
                </a:solidFill>
              </a:rPr>
              <a:t>Learn Process Rates/Fluxes, not Tendencies, to Enforce </a:t>
            </a:r>
            <a:r>
              <a:rPr lang="en-GB" dirty="0">
                <a:solidFill>
                  <a:srgbClr val="0A2D6E"/>
                </a:solidFill>
              </a:rPr>
              <a:t>Conservation Laws</a:t>
            </a:r>
            <a:r>
              <a:rPr lang="en-US" dirty="0"/>
              <a:t/>
            </a:r>
            <a:br>
              <a:rPr lang="en-US" dirty="0"/>
            </a:br>
            <a:endParaRPr lang="en-US" dirty="0"/>
          </a:p>
        </p:txBody>
      </p:sp>
    </p:spTree>
    <p:extLst>
      <p:ext uri="{BB962C8B-B14F-4D97-AF65-F5344CB8AC3E}">
        <p14:creationId xmlns:p14="http://schemas.microsoft.com/office/powerpoint/2010/main" val="1710585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Connector 96"/>
          <p:cNvCxnSpPr/>
          <p:nvPr/>
        </p:nvCxnSpPr>
        <p:spPr>
          <a:xfrm flipV="1">
            <a:off x="8268359" y="1971656"/>
            <a:ext cx="0" cy="9757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1164191" y="1968968"/>
            <a:ext cx="0" cy="9757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5076429" y="1971658"/>
            <a:ext cx="0" cy="9757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4751851" y="1971658"/>
            <a:ext cx="0" cy="553757"/>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7FB5CB4E-2DDD-E94D-9C18-775D67298B52}"/>
              </a:ext>
            </a:extLst>
          </p:cNvPr>
          <p:cNvSpPr>
            <a:spLocks noGrp="1"/>
          </p:cNvSpPr>
          <p:nvPr>
            <p:ph type="title"/>
          </p:nvPr>
        </p:nvSpPr>
        <p:spPr/>
        <p:txBody>
          <a:bodyPr/>
          <a:lstStyle/>
          <a:p>
            <a:r>
              <a:rPr lang="en-US" dirty="0" smtClean="0"/>
              <a:t>3 optimization tasks in the geosciences</a:t>
            </a:r>
            <a:endParaRPr lang="en-DE" dirty="0"/>
          </a:p>
        </p:txBody>
      </p:sp>
      <p:sp>
        <p:nvSpPr>
          <p:cNvPr id="15" name="Content Placeholder 14">
            <a:extLst>
              <a:ext uri="{FF2B5EF4-FFF2-40B4-BE49-F238E27FC236}">
                <a16:creationId xmlns:a16="http://schemas.microsoft.com/office/drawing/2014/main" id="{0A345347-5EA8-734D-96DD-E94912EE137D}"/>
              </a:ext>
            </a:extLst>
          </p:cNvPr>
          <p:cNvSpPr>
            <a:spLocks noGrp="1"/>
          </p:cNvSpPr>
          <p:nvPr>
            <p:ph sz="quarter" idx="4294967295"/>
          </p:nvPr>
        </p:nvSpPr>
        <p:spPr>
          <a:xfrm>
            <a:off x="241554" y="3193703"/>
            <a:ext cx="10272713" cy="534988"/>
          </a:xfrm>
        </p:spPr>
        <p:txBody>
          <a:bodyPr>
            <a:normAutofit/>
          </a:bodyPr>
          <a:lstStyle/>
          <a:p>
            <a:pPr marL="0" indent="0">
              <a:buNone/>
            </a:pPr>
            <a:r>
              <a:rPr lang="en-US" sz="2000" dirty="0" smtClean="0">
                <a:latin typeface="Arial" panose="020B0604020202020204" pitchFamily="34" charset="0"/>
                <a:cs typeface="Arial" panose="020B0604020202020204" pitchFamily="34" charset="0"/>
              </a:rPr>
              <a:t>1 </a:t>
            </a:r>
            <a:r>
              <a:rPr lang="en-US" sz="2000" b="1" dirty="0" smtClean="0">
                <a:latin typeface="Arial" panose="020B0604020202020204" pitchFamily="34" charset="0"/>
                <a:cs typeface="Arial" panose="020B0604020202020204" pitchFamily="34" charset="0"/>
              </a:rPr>
              <a:t>Data assimilation</a:t>
            </a:r>
            <a:r>
              <a:rPr lang="en-US" sz="2000" dirty="0" smtClean="0">
                <a:latin typeface="Arial" panose="020B0604020202020204" pitchFamily="34" charset="0"/>
                <a:cs typeface="Arial" panose="020B0604020202020204" pitchFamily="34" charset="0"/>
              </a:rPr>
              <a:t>: choose x</a:t>
            </a:r>
            <a:r>
              <a:rPr lang="en-US" sz="2000" baseline="-25000" dirty="0" smtClean="0">
                <a:latin typeface="Arial" panose="020B0604020202020204" pitchFamily="34" charset="0"/>
                <a:cs typeface="Arial" panose="020B0604020202020204" pitchFamily="34" charset="0"/>
              </a:rPr>
              <a:t>0</a:t>
            </a:r>
            <a:r>
              <a:rPr lang="en-US" sz="2000" dirty="0" smtClean="0">
                <a:latin typeface="Arial" panose="020B0604020202020204" pitchFamily="34" charset="0"/>
                <a:cs typeface="Arial" panose="020B0604020202020204" pitchFamily="34" charset="0"/>
              </a:rPr>
              <a:t> so predictions match observations</a:t>
            </a:r>
            <a:endParaRPr lang="en-US" sz="2000" baseline="-25000" dirty="0" smtClean="0">
              <a:latin typeface="Arial" panose="020B0604020202020204" pitchFamily="34" charset="0"/>
              <a:cs typeface="Arial" panose="020B0604020202020204" pitchFamily="34" charset="0"/>
            </a:endParaRPr>
          </a:p>
        </p:txBody>
      </p:sp>
      <p:cxnSp>
        <p:nvCxnSpPr>
          <p:cNvPr id="42" name="Straight Connector 41"/>
          <p:cNvCxnSpPr>
            <a:stCxn id="5" idx="3"/>
          </p:cNvCxnSpPr>
          <p:nvPr/>
        </p:nvCxnSpPr>
        <p:spPr>
          <a:xfrm flipV="1">
            <a:off x="4054265" y="2525416"/>
            <a:ext cx="6008352" cy="1974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920203" y="1971658"/>
            <a:ext cx="0" cy="563629"/>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0896533" y="1971660"/>
            <a:ext cx="0" cy="55375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https://upload.wikimedia.org/wikipedia/commons/thumb/d/db/GOES-13_Satellite_Eyeing_System_With_a_High_Risk_of_Severe_Weather_%285659164350%29.jpg/582px-GOES-13_Satellite_Eyeing_System_With_a_High_Risk_of_Severe_Weather_%285659164350%2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672" t="31141" b="22004"/>
          <a:stretch/>
        </p:blipFill>
        <p:spPr bwMode="auto">
          <a:xfrm>
            <a:off x="7142528" y="1062763"/>
            <a:ext cx="1133320" cy="68199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3599723" y="1971657"/>
            <a:ext cx="206502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descr="Climate model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2235" y="1512636"/>
            <a:ext cx="922900" cy="9180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limate model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9333" y="1517317"/>
            <a:ext cx="922900" cy="9180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limate model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4437" y="1512636"/>
            <a:ext cx="922900" cy="9180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https://upload.wikimedia.org/wikipedia/commons/thumb/d/db/GOES-13_Satellite_Eyeing_System_With_a_High_Risk_of_Severe_Weather_%285659164350%29.jpg/582px-GOES-13_Satellite_Eyeing_System_With_a_High_Risk_of_Severe_Weather_%285659164350%2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672" t="31141" b="22004"/>
          <a:stretch/>
        </p:blipFill>
        <p:spPr bwMode="auto">
          <a:xfrm>
            <a:off x="10361240" y="1067123"/>
            <a:ext cx="1133320" cy="68199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447595" y="836713"/>
            <a:ext cx="542136" cy="584775"/>
          </a:xfrm>
          <a:prstGeom prst="rect">
            <a:avLst/>
          </a:prstGeom>
          <a:noFill/>
        </p:spPr>
        <p:txBody>
          <a:bodyPr wrap="none" rtlCol="0">
            <a:spAutoFit/>
          </a:bodyPr>
          <a:lstStyle/>
          <a:p>
            <a:pPr defTabSz="1219170"/>
            <a:r>
              <a:rPr lang="en-US" sz="3200" dirty="0">
                <a:solidFill>
                  <a:prstClr val="black"/>
                </a:solidFill>
                <a:latin typeface="Arial"/>
              </a:rPr>
              <a:t>x</a:t>
            </a:r>
            <a:r>
              <a:rPr lang="en-US" sz="3200" baseline="-25000" dirty="0">
                <a:solidFill>
                  <a:prstClr val="black"/>
                </a:solidFill>
                <a:latin typeface="Arial"/>
              </a:rPr>
              <a:t>0</a:t>
            </a:r>
          </a:p>
        </p:txBody>
      </p:sp>
      <p:sp>
        <p:nvSpPr>
          <p:cNvPr id="5" name="TextBox 4"/>
          <p:cNvSpPr txBox="1"/>
          <p:nvPr/>
        </p:nvSpPr>
        <p:spPr>
          <a:xfrm>
            <a:off x="3579348" y="2237383"/>
            <a:ext cx="412292" cy="584775"/>
          </a:xfrm>
          <a:prstGeom prst="rect">
            <a:avLst/>
          </a:prstGeom>
          <a:noFill/>
        </p:spPr>
        <p:txBody>
          <a:bodyPr wrap="none" rtlCol="0">
            <a:spAutoFit/>
          </a:bodyPr>
          <a:lstStyle/>
          <a:p>
            <a:pPr defTabSz="1219170"/>
            <a:r>
              <a:rPr lang="en-US" sz="3200" dirty="0">
                <a:solidFill>
                  <a:srgbClr val="8CB423">
                    <a:lumMod val="50000"/>
                  </a:srgbClr>
                </a:solidFill>
                <a:latin typeface="Arial"/>
              </a:rPr>
              <a:t>θ</a:t>
            </a:r>
          </a:p>
        </p:txBody>
      </p:sp>
      <p:cxnSp>
        <p:nvCxnSpPr>
          <p:cNvPr id="63" name="Straight Arrow Connector 62"/>
          <p:cNvCxnSpPr/>
          <p:nvPr/>
        </p:nvCxnSpPr>
        <p:spPr>
          <a:xfrm flipV="1">
            <a:off x="6576054" y="1112855"/>
            <a:ext cx="480053" cy="4064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9917336" y="2525415"/>
            <a:ext cx="174728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815288" y="1971657"/>
            <a:ext cx="206502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10063254" y="1971657"/>
            <a:ext cx="160136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rotWithShape="1">
          <a:blip r:embed="rId5"/>
          <a:srcRect t="14819" b="31471"/>
          <a:stretch/>
        </p:blipFill>
        <p:spPr>
          <a:xfrm>
            <a:off x="3799686" y="1385799"/>
            <a:ext cx="1282097" cy="286923"/>
          </a:xfrm>
          <a:prstGeom prst="rect">
            <a:avLst/>
          </a:prstGeom>
        </p:spPr>
      </p:pic>
      <p:cxnSp>
        <p:nvCxnSpPr>
          <p:cNvPr id="83" name="Straight Arrow Connector 82"/>
          <p:cNvCxnSpPr/>
          <p:nvPr/>
        </p:nvCxnSpPr>
        <p:spPr>
          <a:xfrm flipV="1">
            <a:off x="9791436" y="1131949"/>
            <a:ext cx="480053" cy="4064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6"/>
          <a:stretch>
            <a:fillRect/>
          </a:stretch>
        </p:blipFill>
        <p:spPr>
          <a:xfrm>
            <a:off x="3807537" y="1261703"/>
            <a:ext cx="1496772" cy="535116"/>
          </a:xfrm>
          <a:prstGeom prst="rect">
            <a:avLst/>
          </a:prstGeom>
        </p:spPr>
      </p:pic>
      <p:pic>
        <p:nvPicPr>
          <p:cNvPr id="76" name="Picture 75"/>
          <p:cNvPicPr>
            <a:picLocks noChangeAspect="1"/>
          </p:cNvPicPr>
          <p:nvPr/>
        </p:nvPicPr>
        <p:blipFill>
          <a:blip r:embed="rId7"/>
          <a:stretch>
            <a:fillRect/>
          </a:stretch>
        </p:blipFill>
        <p:spPr>
          <a:xfrm>
            <a:off x="3579349" y="1337918"/>
            <a:ext cx="2251956" cy="382685"/>
          </a:xfrm>
          <a:prstGeom prst="rect">
            <a:avLst/>
          </a:prstGeom>
        </p:spPr>
      </p:pic>
      <p:sp>
        <p:nvSpPr>
          <p:cNvPr id="87" name="TextBox 86"/>
          <p:cNvSpPr txBox="1"/>
          <p:nvPr/>
        </p:nvSpPr>
        <p:spPr>
          <a:xfrm>
            <a:off x="4059402" y="2648526"/>
            <a:ext cx="404278" cy="461665"/>
          </a:xfrm>
          <a:prstGeom prst="rect">
            <a:avLst/>
          </a:prstGeom>
          <a:noFill/>
        </p:spPr>
        <p:txBody>
          <a:bodyPr wrap="none" rtlCol="0">
            <a:spAutoFit/>
          </a:bodyPr>
          <a:lstStyle/>
          <a:p>
            <a:pPr defTabSz="1219170"/>
            <a:r>
              <a:rPr lang="el-GR" sz="2400" dirty="0">
                <a:solidFill>
                  <a:srgbClr val="005AA0">
                    <a:lumMod val="60000"/>
                    <a:lumOff val="40000"/>
                  </a:srgbClr>
                </a:solidFill>
                <a:latin typeface="Arial"/>
              </a:rPr>
              <a:t>ψ</a:t>
            </a:r>
            <a:endParaRPr lang="en-US" sz="2400" dirty="0">
              <a:solidFill>
                <a:srgbClr val="005AA0">
                  <a:lumMod val="60000"/>
                  <a:lumOff val="40000"/>
                </a:srgbClr>
              </a:solidFill>
              <a:latin typeface="Arial"/>
            </a:endParaRPr>
          </a:p>
        </p:txBody>
      </p:sp>
      <p:cxnSp>
        <p:nvCxnSpPr>
          <p:cNvPr id="88" name="Straight Connector 87"/>
          <p:cNvCxnSpPr/>
          <p:nvPr/>
        </p:nvCxnSpPr>
        <p:spPr>
          <a:xfrm flipV="1">
            <a:off x="4522963" y="2947446"/>
            <a:ext cx="6008352" cy="1"/>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9917336" y="2947447"/>
            <a:ext cx="174728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173736" y="3763620"/>
            <a:ext cx="8656497" cy="400110"/>
          </a:xfrm>
          <a:prstGeom prst="rect">
            <a:avLst/>
          </a:prstGeom>
        </p:spPr>
        <p:txBody>
          <a:bodyPr wrap="square">
            <a:spAutoFit/>
          </a:bodyPr>
          <a:lstStyle/>
          <a:p>
            <a:pPr defTabSz="1219170"/>
            <a:r>
              <a:rPr lang="en-US" sz="2000" dirty="0">
                <a:solidFill>
                  <a:prstClr val="black"/>
                </a:solidFill>
                <a:latin typeface="Arial" panose="020B0604020202020204" pitchFamily="34" charset="0"/>
                <a:cs typeface="Arial" panose="020B0604020202020204" pitchFamily="34" charset="0"/>
              </a:rPr>
              <a:t>2 </a:t>
            </a:r>
            <a:r>
              <a:rPr lang="en-US" sz="2000" b="1" dirty="0">
                <a:solidFill>
                  <a:srgbClr val="8CB423">
                    <a:lumMod val="50000"/>
                  </a:srgbClr>
                </a:solidFill>
                <a:latin typeface="Arial" panose="020B0604020202020204" pitchFamily="34" charset="0"/>
                <a:cs typeface="Arial" panose="020B0604020202020204" pitchFamily="34" charset="0"/>
              </a:rPr>
              <a:t>Model tuning</a:t>
            </a:r>
            <a:r>
              <a:rPr lang="en-US" sz="2000" dirty="0">
                <a:solidFill>
                  <a:prstClr val="black"/>
                </a:solidFill>
                <a:latin typeface="Arial" panose="020B0604020202020204" pitchFamily="34" charset="0"/>
                <a:cs typeface="Arial" panose="020B0604020202020204" pitchFamily="34" charset="0"/>
              </a:rPr>
              <a:t>: choose </a:t>
            </a:r>
            <a:r>
              <a:rPr lang="en-US" sz="2000" dirty="0">
                <a:solidFill>
                  <a:srgbClr val="8CB423">
                    <a:lumMod val="50000"/>
                  </a:srgbClr>
                </a:solidFill>
                <a:latin typeface="Arial" panose="020B0604020202020204" pitchFamily="34" charset="0"/>
                <a:cs typeface="Arial" panose="020B0604020202020204" pitchFamily="34" charset="0"/>
              </a:rPr>
              <a:t>θ</a:t>
            </a:r>
            <a:r>
              <a:rPr lang="en-US" sz="2000" dirty="0">
                <a:solidFill>
                  <a:prstClr val="black"/>
                </a:solidFill>
                <a:latin typeface="Arial" panose="020B0604020202020204" pitchFamily="34" charset="0"/>
                <a:cs typeface="Arial" panose="020B0604020202020204" pitchFamily="34" charset="0"/>
              </a:rPr>
              <a:t> so predictions match observations</a:t>
            </a:r>
            <a:endParaRPr lang="en-US" sz="2000" baseline="-25000" dirty="0">
              <a:solidFill>
                <a:prstClr val="black"/>
              </a:solidFill>
              <a:latin typeface="Arial" panose="020B0604020202020204" pitchFamily="34" charset="0"/>
              <a:cs typeface="Arial" panose="020B0604020202020204" pitchFamily="34" charset="0"/>
            </a:endParaRPr>
          </a:p>
        </p:txBody>
      </p:sp>
      <p:sp>
        <p:nvSpPr>
          <p:cNvPr id="100" name="Rectangle 99"/>
          <p:cNvSpPr/>
          <p:nvPr/>
        </p:nvSpPr>
        <p:spPr>
          <a:xfrm>
            <a:off x="173736" y="4206225"/>
            <a:ext cx="10408351" cy="400110"/>
          </a:xfrm>
          <a:prstGeom prst="rect">
            <a:avLst/>
          </a:prstGeom>
        </p:spPr>
        <p:txBody>
          <a:bodyPr wrap="square">
            <a:spAutoFit/>
          </a:bodyPr>
          <a:lstStyle/>
          <a:p>
            <a:pPr defTabSz="1219170"/>
            <a:r>
              <a:rPr lang="en-US" sz="2000" dirty="0">
                <a:solidFill>
                  <a:prstClr val="black"/>
                </a:solidFill>
                <a:latin typeface="Arial" panose="020B0604020202020204" pitchFamily="34" charset="0"/>
                <a:cs typeface="Arial" panose="020B0604020202020204" pitchFamily="34" charset="0"/>
              </a:rPr>
              <a:t>3 </a:t>
            </a:r>
            <a:r>
              <a:rPr lang="en-US" sz="2000" b="1" dirty="0">
                <a:solidFill>
                  <a:srgbClr val="005AA0">
                    <a:lumMod val="60000"/>
                    <a:lumOff val="40000"/>
                  </a:srgbClr>
                </a:solidFill>
                <a:latin typeface="Arial" panose="020B0604020202020204" pitchFamily="34" charset="0"/>
                <a:cs typeface="Arial" panose="020B0604020202020204" pitchFamily="34" charset="0"/>
              </a:rPr>
              <a:t>Learning </a:t>
            </a:r>
            <a:r>
              <a:rPr lang="en-US" sz="2000" b="1" dirty="0" smtClean="0">
                <a:solidFill>
                  <a:srgbClr val="005AA0">
                    <a:lumMod val="60000"/>
                    <a:lumOff val="40000"/>
                  </a:srgbClr>
                </a:solidFill>
                <a:latin typeface="Arial" panose="020B0604020202020204" pitchFamily="34" charset="0"/>
                <a:cs typeface="Arial" panose="020B0604020202020204" pitchFamily="34" charset="0"/>
              </a:rPr>
              <a:t>corrective terms</a:t>
            </a:r>
            <a:r>
              <a:rPr lang="en-US" sz="2000" dirty="0" smtClean="0">
                <a:solidFill>
                  <a:prstClr val="black"/>
                </a:solidFill>
                <a:latin typeface="Arial" panose="020B0604020202020204" pitchFamily="34" charset="0"/>
                <a:cs typeface="Arial" panose="020B0604020202020204" pitchFamily="34" charset="0"/>
              </a:rPr>
              <a:t>: </a:t>
            </a:r>
            <a:r>
              <a:rPr lang="en-US" sz="2000" dirty="0">
                <a:solidFill>
                  <a:prstClr val="black"/>
                </a:solidFill>
                <a:latin typeface="Arial" panose="020B0604020202020204" pitchFamily="34" charset="0"/>
                <a:cs typeface="Arial" panose="020B0604020202020204" pitchFamily="34" charset="0"/>
              </a:rPr>
              <a:t>choose </a:t>
            </a:r>
            <a:r>
              <a:rPr lang="el-GR" sz="2000" dirty="0">
                <a:solidFill>
                  <a:srgbClr val="005AA0">
                    <a:lumMod val="60000"/>
                    <a:lumOff val="40000"/>
                  </a:srgbClr>
                </a:solidFill>
                <a:latin typeface="Arial" panose="020B0604020202020204" pitchFamily="34" charset="0"/>
                <a:cs typeface="Arial" panose="020B0604020202020204" pitchFamily="34" charset="0"/>
              </a:rPr>
              <a:t>ψ</a:t>
            </a:r>
            <a:r>
              <a:rPr lang="en-US" sz="2000" dirty="0">
                <a:solidFill>
                  <a:prstClr val="black"/>
                </a:solidFill>
                <a:latin typeface="Arial" panose="020B0604020202020204" pitchFamily="34" charset="0"/>
                <a:cs typeface="Arial" panose="020B0604020202020204" pitchFamily="34" charset="0"/>
              </a:rPr>
              <a:t> so predictions match observations</a:t>
            </a:r>
            <a:endParaRPr lang="en-US" sz="2000" baseline="-25000" dirty="0">
              <a:solidFill>
                <a:prstClr val="black"/>
              </a:solidFill>
              <a:latin typeface="Arial" panose="020B0604020202020204" pitchFamily="34" charset="0"/>
              <a:cs typeface="Arial" panose="020B0604020202020204" pitchFamily="34" charset="0"/>
            </a:endParaRPr>
          </a:p>
        </p:txBody>
      </p:sp>
      <p:sp>
        <p:nvSpPr>
          <p:cNvPr id="101" name="TextBox 100"/>
          <p:cNvSpPr txBox="1"/>
          <p:nvPr/>
        </p:nvSpPr>
        <p:spPr>
          <a:xfrm>
            <a:off x="5383482" y="932723"/>
            <a:ext cx="1401346" cy="420564"/>
          </a:xfrm>
          <a:prstGeom prst="rect">
            <a:avLst/>
          </a:prstGeom>
          <a:noFill/>
        </p:spPr>
        <p:txBody>
          <a:bodyPr wrap="none" rtlCol="0">
            <a:spAutoFit/>
          </a:bodyPr>
          <a:lstStyle/>
          <a:p>
            <a:pPr defTabSz="1219170"/>
            <a:r>
              <a:rPr lang="en-US" sz="2133" dirty="0">
                <a:solidFill>
                  <a:srgbClr val="C00000"/>
                </a:solidFill>
                <a:latin typeface="Arial"/>
              </a:rPr>
              <a:t>Prediction</a:t>
            </a:r>
            <a:endParaRPr lang="en-US" sz="2133" baseline="-25000" dirty="0">
              <a:solidFill>
                <a:srgbClr val="C00000"/>
              </a:solidFill>
              <a:latin typeface="Arial"/>
            </a:endParaRPr>
          </a:p>
        </p:txBody>
      </p:sp>
      <p:sp>
        <p:nvSpPr>
          <p:cNvPr id="102" name="Rectangle 101"/>
          <p:cNvSpPr/>
          <p:nvPr/>
        </p:nvSpPr>
        <p:spPr>
          <a:xfrm>
            <a:off x="2516599" y="4571980"/>
            <a:ext cx="8510703" cy="400110"/>
          </a:xfrm>
          <a:prstGeom prst="rect">
            <a:avLst/>
          </a:prstGeom>
        </p:spPr>
        <p:txBody>
          <a:bodyPr wrap="square">
            <a:spAutoFit/>
          </a:bodyPr>
          <a:lstStyle/>
          <a:p>
            <a:pPr defTabSz="1219170"/>
            <a:r>
              <a:rPr lang="en-US" sz="2000" dirty="0">
                <a:solidFill>
                  <a:prstClr val="black"/>
                </a:solidFill>
                <a:latin typeface="Arial"/>
              </a:rPr>
              <a:t>Because: unknown physics, </a:t>
            </a:r>
            <a:r>
              <a:rPr lang="en-US" sz="2000" dirty="0" smtClean="0">
                <a:solidFill>
                  <a:prstClr val="black"/>
                </a:solidFill>
                <a:latin typeface="Arial"/>
              </a:rPr>
              <a:t>sub-grid-scale processes</a:t>
            </a:r>
            <a:endParaRPr lang="en-US" sz="2000" baseline="-25000" dirty="0">
              <a:solidFill>
                <a:prstClr val="black"/>
              </a:solidFill>
              <a:latin typeface="Arial"/>
            </a:endParaRPr>
          </a:p>
        </p:txBody>
      </p:sp>
      <p:grpSp>
        <p:nvGrpSpPr>
          <p:cNvPr id="3" name="Group 2"/>
          <p:cNvGrpSpPr/>
          <p:nvPr/>
        </p:nvGrpSpPr>
        <p:grpSpPr>
          <a:xfrm>
            <a:off x="583699" y="5258918"/>
            <a:ext cx="10910861" cy="601824"/>
            <a:chOff x="-1926865" y="5669389"/>
            <a:chExt cx="10910861" cy="601824"/>
          </a:xfrm>
        </p:grpSpPr>
        <p:pic>
          <p:nvPicPr>
            <p:cNvPr id="104" name="Picture 103"/>
            <p:cNvPicPr>
              <a:picLocks noChangeAspect="1"/>
            </p:cNvPicPr>
            <p:nvPr/>
          </p:nvPicPr>
          <p:blipFill>
            <a:blip r:embed="rId8"/>
            <a:stretch>
              <a:fillRect/>
            </a:stretch>
          </p:blipFill>
          <p:spPr>
            <a:xfrm>
              <a:off x="1316399" y="5669389"/>
              <a:ext cx="534953" cy="601824"/>
            </a:xfrm>
            <a:prstGeom prst="rect">
              <a:avLst/>
            </a:prstGeom>
            <a:ln w="38100">
              <a:noFill/>
            </a:ln>
          </p:spPr>
        </p:pic>
        <p:sp>
          <p:nvSpPr>
            <p:cNvPr id="103" name="TextBox 102"/>
            <p:cNvSpPr txBox="1"/>
            <p:nvPr/>
          </p:nvSpPr>
          <p:spPr>
            <a:xfrm>
              <a:off x="-1926865" y="5690839"/>
              <a:ext cx="10910861" cy="400110"/>
            </a:xfrm>
            <a:prstGeom prst="rect">
              <a:avLst/>
            </a:prstGeom>
            <a:noFill/>
            <a:ln w="38100">
              <a:noFill/>
            </a:ln>
          </p:spPr>
          <p:txBody>
            <a:bodyPr wrap="square" rtlCol="0">
              <a:spAutoFit/>
            </a:bodyPr>
            <a:lstStyle/>
            <a:p>
              <a:pPr defTabSz="1219170"/>
              <a:r>
                <a:rPr lang="en-US" sz="2000" dirty="0">
                  <a:solidFill>
                    <a:prstClr val="black"/>
                  </a:solidFill>
                  <a:latin typeface="Arial"/>
                </a:rPr>
                <a:t>For all 3 problems, we </a:t>
              </a:r>
              <a:r>
                <a:rPr lang="en-US" sz="2000" dirty="0" smtClean="0">
                  <a:solidFill>
                    <a:prstClr val="black"/>
                  </a:solidFill>
                  <a:latin typeface="Arial"/>
                </a:rPr>
                <a:t>need        in order to optimize our predictions over x</a:t>
              </a:r>
              <a:r>
                <a:rPr lang="en-US" sz="2000" baseline="-25000" dirty="0" smtClean="0">
                  <a:solidFill>
                    <a:prstClr val="black"/>
                  </a:solidFill>
                  <a:latin typeface="Arial"/>
                </a:rPr>
                <a:t>0</a:t>
              </a:r>
              <a:r>
                <a:rPr lang="en-US" sz="2000" dirty="0" smtClean="0">
                  <a:solidFill>
                    <a:prstClr val="black"/>
                  </a:solidFill>
                  <a:latin typeface="Arial"/>
                </a:rPr>
                <a:t>, </a:t>
              </a:r>
              <a:r>
                <a:rPr lang="en-US" sz="2000" dirty="0">
                  <a:solidFill>
                    <a:srgbClr val="8CB423">
                      <a:lumMod val="50000"/>
                    </a:srgbClr>
                  </a:solidFill>
                  <a:latin typeface="Arial" panose="020B0604020202020204" pitchFamily="34" charset="0"/>
                  <a:cs typeface="Arial" panose="020B0604020202020204" pitchFamily="34" charset="0"/>
                </a:rPr>
                <a:t>θ </a:t>
              </a:r>
              <a:r>
                <a:rPr lang="en-US" sz="2000" dirty="0" smtClean="0">
                  <a:solidFill>
                    <a:prstClr val="black"/>
                  </a:solidFill>
                  <a:latin typeface="Arial"/>
                </a:rPr>
                <a:t>or </a:t>
              </a:r>
              <a:r>
                <a:rPr lang="el-GR" sz="2000" dirty="0">
                  <a:solidFill>
                    <a:srgbClr val="005AA0">
                      <a:lumMod val="60000"/>
                      <a:lumOff val="40000"/>
                    </a:srgbClr>
                  </a:solidFill>
                  <a:latin typeface="Arial" panose="020B0604020202020204" pitchFamily="34" charset="0"/>
                  <a:cs typeface="Arial" panose="020B0604020202020204" pitchFamily="34" charset="0"/>
                </a:rPr>
                <a:t>ψ</a:t>
              </a:r>
              <a:r>
                <a:rPr lang="en-US" sz="2000" dirty="0" smtClean="0">
                  <a:solidFill>
                    <a:prstClr val="black"/>
                  </a:solidFill>
                  <a:latin typeface="Arial"/>
                </a:rPr>
                <a:t>.</a:t>
              </a:r>
              <a:endParaRPr lang="en-US" sz="2000" baseline="-25000" dirty="0">
                <a:solidFill>
                  <a:prstClr val="black"/>
                </a:solidFill>
                <a:latin typeface="Arial"/>
              </a:endParaRPr>
            </a:p>
          </p:txBody>
        </p:sp>
      </p:grpSp>
      <p:sp>
        <p:nvSpPr>
          <p:cNvPr id="38" name="TextBox 37"/>
          <p:cNvSpPr txBox="1"/>
          <p:nvPr/>
        </p:nvSpPr>
        <p:spPr>
          <a:xfrm>
            <a:off x="2241842" y="5947515"/>
            <a:ext cx="6845803" cy="400110"/>
          </a:xfrm>
          <a:prstGeom prst="rect">
            <a:avLst/>
          </a:prstGeom>
          <a:noFill/>
          <a:ln w="38100">
            <a:noFill/>
          </a:ln>
        </p:spPr>
        <p:txBody>
          <a:bodyPr wrap="square" rtlCol="0">
            <a:spAutoFit/>
          </a:bodyPr>
          <a:lstStyle/>
          <a:p>
            <a:pPr defTabSz="1219170"/>
            <a:r>
              <a:rPr lang="en-US" sz="2000" dirty="0" smtClean="0">
                <a:solidFill>
                  <a:prstClr val="black"/>
                </a:solidFill>
                <a:latin typeface="Arial"/>
              </a:rPr>
              <a:t>But these derivatives are not available for most simulators!</a:t>
            </a:r>
            <a:endParaRPr lang="en-US" sz="2000" baseline="-25000" dirty="0">
              <a:solidFill>
                <a:prstClr val="black"/>
              </a:solidFill>
              <a:latin typeface="Arial"/>
            </a:endParaRPr>
          </a:p>
        </p:txBody>
      </p:sp>
    </p:spTree>
    <p:extLst>
      <p:ext uri="{BB962C8B-B14F-4D97-AF65-F5344CB8AC3E}">
        <p14:creationId xmlns:p14="http://schemas.microsoft.com/office/powerpoint/2010/main" val="137935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9" grpId="0"/>
      <p:bldP spid="5" grpId="0"/>
      <p:bldP spid="87" grpId="0"/>
      <p:bldP spid="99" grpId="0"/>
      <p:bldP spid="100" grpId="0"/>
      <p:bldP spid="101" grpId="0"/>
      <p:bldP spid="102" grpId="0"/>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n-lt"/>
              </a:rPr>
              <a:t>Scaling up </a:t>
            </a:r>
            <a:r>
              <a:rPr lang="en-US" dirty="0" smtClean="0">
                <a:latin typeface="+mn-lt"/>
              </a:rPr>
              <a:t>further?</a:t>
            </a:r>
            <a:endParaRPr lang="en-US" dirty="0">
              <a:latin typeface="+mn-lt"/>
            </a:endParaRPr>
          </a:p>
        </p:txBody>
      </p:sp>
      <p:pic>
        <p:nvPicPr>
          <p:cNvPr id="9" name="Picture 8"/>
          <p:cNvPicPr>
            <a:picLocks noChangeAspect="1"/>
          </p:cNvPicPr>
          <p:nvPr/>
        </p:nvPicPr>
        <p:blipFill rotWithShape="1">
          <a:blip r:embed="rId2"/>
          <a:srcRect t="74462" b="5191"/>
          <a:stretch/>
        </p:blipFill>
        <p:spPr>
          <a:xfrm>
            <a:off x="815414" y="4071719"/>
            <a:ext cx="10561173" cy="473703"/>
          </a:xfrm>
          <a:prstGeom prst="rect">
            <a:avLst/>
          </a:prstGeom>
        </p:spPr>
      </p:pic>
      <p:grpSp>
        <p:nvGrpSpPr>
          <p:cNvPr id="35" name="Group 34"/>
          <p:cNvGrpSpPr/>
          <p:nvPr/>
        </p:nvGrpSpPr>
        <p:grpSpPr>
          <a:xfrm>
            <a:off x="2740886" y="3773567"/>
            <a:ext cx="7632501" cy="323125"/>
            <a:chOff x="2055664" y="3312072"/>
            <a:chExt cx="5724376" cy="627830"/>
          </a:xfrm>
        </p:grpSpPr>
        <p:cxnSp>
          <p:nvCxnSpPr>
            <p:cNvPr id="10" name="Straight Connector 9"/>
            <p:cNvCxnSpPr/>
            <p:nvPr/>
          </p:nvCxnSpPr>
          <p:spPr>
            <a:xfrm flipV="1">
              <a:off x="2055664" y="3312072"/>
              <a:ext cx="0" cy="6278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931964" y="3312072"/>
              <a:ext cx="0" cy="601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750075" y="3312072"/>
              <a:ext cx="0" cy="601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780040" y="3312072"/>
              <a:ext cx="0" cy="601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157836" y="3312072"/>
              <a:ext cx="0" cy="601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638" y="3088421"/>
            <a:ext cx="1517413" cy="53334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15"/>
          <p:cNvPicPr>
            <a:picLocks noChangeAspect="1"/>
          </p:cNvPicPr>
          <p:nvPr/>
        </p:nvPicPr>
        <p:blipFill rotWithShape="1">
          <a:blip r:embed="rId4"/>
          <a:srcRect l="3344" t="2595"/>
          <a:stretch/>
        </p:blipFill>
        <p:spPr>
          <a:xfrm>
            <a:off x="3983766" y="1924069"/>
            <a:ext cx="1051289" cy="1073508"/>
          </a:xfrm>
          <a:prstGeom prst="rect">
            <a:avLst/>
          </a:prstGeom>
        </p:spPr>
      </p:pic>
      <p:pic>
        <p:nvPicPr>
          <p:cNvPr id="17" name="Picture 6" descr="http://m-dml.org/L96.png"/>
          <p:cNvPicPr>
            <a:picLocks noChangeAspect="1" noChangeArrowheads="1"/>
          </p:cNvPicPr>
          <p:nvPr/>
        </p:nvPicPr>
        <p:blipFill rotWithShape="1">
          <a:blip r:embed="rId5">
            <a:extLst>
              <a:ext uri="{28A0092B-C50C-407E-A947-70E740481C1C}">
                <a14:useLocalDpi xmlns:a14="http://schemas.microsoft.com/office/drawing/2010/main" val="0"/>
              </a:ext>
            </a:extLst>
          </a:blip>
          <a:srcRect r="64300"/>
          <a:stretch/>
        </p:blipFill>
        <p:spPr bwMode="auto">
          <a:xfrm>
            <a:off x="2262731" y="1915400"/>
            <a:ext cx="701768" cy="108217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H="1" flipV="1">
            <a:off x="2121327" y="3285447"/>
            <a:ext cx="634573" cy="50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803867" y="3092413"/>
            <a:ext cx="1123608" cy="7164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4761169" y="3107937"/>
            <a:ext cx="238931" cy="6854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527675" y="3200777"/>
            <a:ext cx="1144397" cy="6016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4" descr="5km ICON DYAMOND global simulation : CEN - Center for Earth System Research  and Sustainability : Universität Hambur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4913" y="1946922"/>
            <a:ext cx="2055611" cy="1161013"/>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flipH="1" flipV="1">
            <a:off x="10128448" y="3250586"/>
            <a:ext cx="250627" cy="548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522850" y="1349167"/>
            <a:ext cx="2219518" cy="584775"/>
          </a:xfrm>
          <a:prstGeom prst="rect">
            <a:avLst/>
          </a:prstGeom>
        </p:spPr>
        <p:txBody>
          <a:bodyPr wrap="none">
            <a:spAutoFit/>
          </a:bodyPr>
          <a:lstStyle/>
          <a:p>
            <a:pPr algn="ctr"/>
            <a:r>
              <a:rPr lang="en-US" sz="1600" dirty="0" err="1"/>
              <a:t>Quasigeostrophic</a:t>
            </a:r>
            <a:r>
              <a:rPr lang="en-US" sz="1600" dirty="0"/>
              <a:t> Model</a:t>
            </a:r>
          </a:p>
          <a:p>
            <a:pPr algn="ctr"/>
            <a:r>
              <a:rPr lang="en-US" sz="1600" dirty="0"/>
              <a:t>64 x 64 x 2</a:t>
            </a:r>
          </a:p>
        </p:txBody>
      </p:sp>
      <p:sp>
        <p:nvSpPr>
          <p:cNvPr id="25" name="Rectangle 24"/>
          <p:cNvSpPr/>
          <p:nvPr/>
        </p:nvSpPr>
        <p:spPr>
          <a:xfrm>
            <a:off x="6035896" y="1338027"/>
            <a:ext cx="2259593" cy="584775"/>
          </a:xfrm>
          <a:prstGeom prst="rect">
            <a:avLst/>
          </a:prstGeom>
        </p:spPr>
        <p:txBody>
          <a:bodyPr wrap="none">
            <a:spAutoFit/>
          </a:bodyPr>
          <a:lstStyle/>
          <a:p>
            <a:pPr algn="ctr"/>
            <a:r>
              <a:rPr lang="en-US" sz="1600" dirty="0"/>
              <a:t>Shallow Water Equations</a:t>
            </a:r>
          </a:p>
          <a:p>
            <a:pPr algn="ctr"/>
            <a:r>
              <a:rPr lang="en-US" sz="1600" dirty="0"/>
              <a:t>100 x 100 x 3</a:t>
            </a:r>
          </a:p>
        </p:txBody>
      </p:sp>
      <p:sp>
        <p:nvSpPr>
          <p:cNvPr id="26" name="Rectangle 25"/>
          <p:cNvSpPr/>
          <p:nvPr/>
        </p:nvSpPr>
        <p:spPr>
          <a:xfrm>
            <a:off x="9181845" y="1344361"/>
            <a:ext cx="1693092" cy="830997"/>
          </a:xfrm>
          <a:prstGeom prst="rect">
            <a:avLst/>
          </a:prstGeom>
        </p:spPr>
        <p:txBody>
          <a:bodyPr wrap="none">
            <a:spAutoFit/>
          </a:bodyPr>
          <a:lstStyle/>
          <a:p>
            <a:pPr algn="ctr"/>
            <a:r>
              <a:rPr lang="en-US" sz="1600" dirty="0"/>
              <a:t>ICON-A</a:t>
            </a:r>
          </a:p>
          <a:p>
            <a:pPr algn="ctr"/>
            <a:r>
              <a:rPr lang="en-US" sz="1600" dirty="0"/>
              <a:t>2949120 x 90 x 10</a:t>
            </a:r>
          </a:p>
          <a:p>
            <a:pPr algn="ctr"/>
            <a:endParaRPr lang="en-US" sz="1600" dirty="0"/>
          </a:p>
        </p:txBody>
      </p:sp>
      <p:sp>
        <p:nvSpPr>
          <p:cNvPr id="27" name="Rectangle 26"/>
          <p:cNvSpPr/>
          <p:nvPr/>
        </p:nvSpPr>
        <p:spPr>
          <a:xfrm>
            <a:off x="5039353" y="4505426"/>
            <a:ext cx="1618455" cy="338554"/>
          </a:xfrm>
          <a:prstGeom prst="rect">
            <a:avLst/>
          </a:prstGeom>
        </p:spPr>
        <p:txBody>
          <a:bodyPr wrap="none">
            <a:spAutoFit/>
          </a:bodyPr>
          <a:lstStyle/>
          <a:p>
            <a:pPr algn="ctr"/>
            <a:r>
              <a:rPr lang="en-US" sz="1600" dirty="0"/>
              <a:t>System State Size</a:t>
            </a:r>
          </a:p>
        </p:txBody>
      </p:sp>
      <p:sp>
        <p:nvSpPr>
          <p:cNvPr id="28" name="Rectangle 27"/>
          <p:cNvSpPr/>
          <p:nvPr/>
        </p:nvSpPr>
        <p:spPr>
          <a:xfrm>
            <a:off x="484811" y="2573387"/>
            <a:ext cx="1047594" cy="584775"/>
          </a:xfrm>
          <a:prstGeom prst="rect">
            <a:avLst/>
          </a:prstGeom>
        </p:spPr>
        <p:txBody>
          <a:bodyPr wrap="none">
            <a:spAutoFit/>
          </a:bodyPr>
          <a:lstStyle/>
          <a:p>
            <a:pPr algn="ctr"/>
            <a:r>
              <a:rPr lang="en-US" sz="1600" dirty="0"/>
              <a:t>Lorenz ’96</a:t>
            </a:r>
          </a:p>
          <a:p>
            <a:pPr algn="ctr"/>
            <a:r>
              <a:rPr lang="en-US" sz="1600" dirty="0"/>
              <a:t>40 x 1</a:t>
            </a:r>
          </a:p>
        </p:txBody>
      </p:sp>
      <p:sp>
        <p:nvSpPr>
          <p:cNvPr id="29" name="Rectangle 28"/>
          <p:cNvSpPr/>
          <p:nvPr/>
        </p:nvSpPr>
        <p:spPr>
          <a:xfrm>
            <a:off x="2148931" y="1334118"/>
            <a:ext cx="1047594" cy="584775"/>
          </a:xfrm>
          <a:prstGeom prst="rect">
            <a:avLst/>
          </a:prstGeom>
        </p:spPr>
        <p:txBody>
          <a:bodyPr wrap="none">
            <a:spAutoFit/>
          </a:bodyPr>
          <a:lstStyle/>
          <a:p>
            <a:pPr algn="ctr"/>
            <a:r>
              <a:rPr lang="en-US" sz="1600" dirty="0"/>
              <a:t>Lorenz ’96</a:t>
            </a:r>
          </a:p>
          <a:p>
            <a:pPr algn="ctr"/>
            <a:r>
              <a:rPr lang="en-US" sz="1600" dirty="0"/>
              <a:t>640 x 1</a:t>
            </a:r>
          </a:p>
        </p:txBody>
      </p:sp>
      <p:pic>
        <p:nvPicPr>
          <p:cNvPr id="30" name="Picture 29"/>
          <p:cNvPicPr>
            <a:picLocks noChangeAspect="1"/>
          </p:cNvPicPr>
          <p:nvPr/>
        </p:nvPicPr>
        <p:blipFill rotWithShape="1">
          <a:blip r:embed="rId7"/>
          <a:srcRect l="4934" t="5133" r="3102" b="6558"/>
          <a:stretch/>
        </p:blipFill>
        <p:spPr>
          <a:xfrm>
            <a:off x="6379935" y="1942658"/>
            <a:ext cx="1237051" cy="1144695"/>
          </a:xfrm>
          <a:prstGeom prst="rect">
            <a:avLst/>
          </a:prstGeom>
        </p:spPr>
      </p:pic>
      <p:sp>
        <p:nvSpPr>
          <p:cNvPr id="36" name="TextBox 35"/>
          <p:cNvSpPr txBox="1"/>
          <p:nvPr/>
        </p:nvSpPr>
        <p:spPr>
          <a:xfrm>
            <a:off x="1161313" y="5572170"/>
            <a:ext cx="9212074" cy="461665"/>
          </a:xfrm>
          <a:prstGeom prst="rect">
            <a:avLst/>
          </a:prstGeom>
          <a:noFill/>
        </p:spPr>
        <p:txBody>
          <a:bodyPr wrap="none" rtlCol="0">
            <a:spAutoFit/>
          </a:bodyPr>
          <a:lstStyle/>
          <a:p>
            <a:r>
              <a:rPr lang="en-US" sz="2400" dirty="0" smtClean="0"/>
              <a:t>New </a:t>
            </a:r>
            <a:r>
              <a:rPr lang="en-US" sz="2400" dirty="0"/>
              <a:t>technical problems: data flow, specialized distributed </a:t>
            </a:r>
            <a:r>
              <a:rPr lang="en-US" sz="2400" dirty="0" smtClean="0"/>
              <a:t>computations</a:t>
            </a:r>
            <a:endParaRPr lang="en-US" sz="2400" dirty="0"/>
          </a:p>
        </p:txBody>
      </p:sp>
    </p:spTree>
    <p:extLst>
      <p:ext uri="{BB962C8B-B14F-4D97-AF65-F5344CB8AC3E}">
        <p14:creationId xmlns:p14="http://schemas.microsoft.com/office/powerpoint/2010/main" val="33233475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14">
            <a:extLst>
              <a:ext uri="{FF2B5EF4-FFF2-40B4-BE49-F238E27FC236}">
                <a16:creationId xmlns:a16="http://schemas.microsoft.com/office/drawing/2014/main" id="{0A345347-5EA8-734D-96DD-E94912EE137D}"/>
              </a:ext>
            </a:extLst>
          </p:cNvPr>
          <p:cNvSpPr txBox="1">
            <a:spLocks/>
          </p:cNvSpPr>
          <p:nvPr/>
        </p:nvSpPr>
        <p:spPr>
          <a:xfrm>
            <a:off x="173736" y="975030"/>
            <a:ext cx="11423753" cy="534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cs typeface="Arial" panose="020B0604020202020204" pitchFamily="34" charset="0"/>
              </a:rPr>
              <a:t>1 </a:t>
            </a:r>
            <a:r>
              <a:rPr lang="en-US" sz="2400" b="1" dirty="0" smtClean="0">
                <a:cs typeface="Arial" panose="020B0604020202020204" pitchFamily="34" charset="0"/>
              </a:rPr>
              <a:t>Deep Differentiable Emulators for Inverse Problems in the Geosciences</a:t>
            </a:r>
            <a:endParaRPr lang="en-US" sz="2400" b="1" baseline="-25000" dirty="0" smtClean="0">
              <a:cs typeface="Arial" panose="020B0604020202020204" pitchFamily="34" charset="0"/>
            </a:endParaRPr>
          </a:p>
        </p:txBody>
      </p:sp>
      <p:sp>
        <p:nvSpPr>
          <p:cNvPr id="4" name="Content Placeholder 14">
            <a:extLst>
              <a:ext uri="{FF2B5EF4-FFF2-40B4-BE49-F238E27FC236}">
                <a16:creationId xmlns:a16="http://schemas.microsoft.com/office/drawing/2014/main" id="{0A345347-5EA8-734D-96DD-E94912EE137D}"/>
              </a:ext>
            </a:extLst>
          </p:cNvPr>
          <p:cNvSpPr txBox="1">
            <a:spLocks/>
          </p:cNvSpPr>
          <p:nvPr/>
        </p:nvSpPr>
        <p:spPr>
          <a:xfrm>
            <a:off x="173735" y="3034430"/>
            <a:ext cx="11423753" cy="534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cs typeface="Arial" panose="020B0604020202020204" pitchFamily="34" charset="0"/>
              </a:rPr>
              <a:t>2 </a:t>
            </a:r>
            <a:r>
              <a:rPr lang="en-US" sz="2400" b="1" dirty="0" smtClean="0">
                <a:cs typeface="Arial" panose="020B0604020202020204" pitchFamily="34" charset="0"/>
              </a:rPr>
              <a:t>Hybrid Emulators</a:t>
            </a:r>
            <a:endParaRPr lang="en-US" sz="2400" b="1" baseline="-25000" dirty="0" smtClean="0">
              <a:cs typeface="Arial" panose="020B0604020202020204" pitchFamily="34" charset="0"/>
            </a:endParaRPr>
          </a:p>
        </p:txBody>
      </p:sp>
      <p:sp>
        <p:nvSpPr>
          <p:cNvPr id="5" name="Content Placeholder 14">
            <a:extLst>
              <a:ext uri="{FF2B5EF4-FFF2-40B4-BE49-F238E27FC236}">
                <a16:creationId xmlns:a16="http://schemas.microsoft.com/office/drawing/2014/main" id="{0A345347-5EA8-734D-96DD-E94912EE137D}"/>
              </a:ext>
            </a:extLst>
          </p:cNvPr>
          <p:cNvSpPr txBox="1">
            <a:spLocks/>
          </p:cNvSpPr>
          <p:nvPr/>
        </p:nvSpPr>
        <p:spPr>
          <a:xfrm>
            <a:off x="173734" y="5093830"/>
            <a:ext cx="11423753" cy="534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solidFill>
                  <a:srgbClr val="FF0000"/>
                </a:solidFill>
                <a:cs typeface="Arial" panose="020B0604020202020204" pitchFamily="34" charset="0"/>
              </a:rPr>
              <a:t>3 </a:t>
            </a:r>
            <a:r>
              <a:rPr lang="en-US" sz="2400" b="1" dirty="0" smtClean="0">
                <a:solidFill>
                  <a:srgbClr val="FF0000"/>
                </a:solidFill>
                <a:cs typeface="Arial" panose="020B0604020202020204" pitchFamily="34" charset="0"/>
              </a:rPr>
              <a:t>ML Models as Earth System Model </a:t>
            </a:r>
            <a:r>
              <a:rPr lang="en-US" sz="2400" b="1" dirty="0" smtClean="0">
                <a:solidFill>
                  <a:srgbClr val="FF0000"/>
                </a:solidFill>
                <a:cs typeface="Arial" panose="020B0604020202020204" pitchFamily="34" charset="0"/>
              </a:rPr>
              <a:t>Components</a:t>
            </a:r>
            <a:endParaRPr lang="en-US" sz="2400" b="1" baseline="-25000" dirty="0" smtClean="0">
              <a:solidFill>
                <a:srgbClr val="FF0000"/>
              </a:solidFill>
              <a:cs typeface="Arial" panose="020B0604020202020204" pitchFamily="34" charset="0"/>
            </a:endParaRPr>
          </a:p>
        </p:txBody>
      </p:sp>
    </p:spTree>
    <p:extLst>
      <p:ext uri="{BB962C8B-B14F-4D97-AF65-F5344CB8AC3E}">
        <p14:creationId xmlns:p14="http://schemas.microsoft.com/office/powerpoint/2010/main" val="3227956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7" name="Google Shape;415;p55">
            <a:extLst>
              <a:ext uri="{FF2B5EF4-FFF2-40B4-BE49-F238E27FC236}">
                <a16:creationId xmlns:a16="http://schemas.microsoft.com/office/drawing/2014/main" id="{93369473-A916-6659-5667-81B7E6D45F63}"/>
              </a:ext>
            </a:extLst>
          </p:cNvPr>
          <p:cNvSpPr/>
          <p:nvPr/>
        </p:nvSpPr>
        <p:spPr>
          <a:xfrm>
            <a:off x="313267" y="1750623"/>
            <a:ext cx="1529200" cy="3613857"/>
          </a:xfrm>
          <a:prstGeom prst="roundRect">
            <a:avLst>
              <a:gd name="adj" fmla="val 16667"/>
            </a:avLst>
          </a:prstGeom>
          <a:solidFill>
            <a:srgbClr val="005AA0"/>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GB" kern="0" dirty="0">
                <a:solidFill>
                  <a:srgbClr val="FFFFFF"/>
                </a:solidFill>
                <a:latin typeface="Arial"/>
                <a:ea typeface="Arial"/>
                <a:cs typeface="Arial"/>
                <a:sym typeface="Arial"/>
              </a:rPr>
              <a:t>Earth system simulation</a:t>
            </a:r>
            <a:endParaRPr kern="0" dirty="0">
              <a:solidFill>
                <a:srgbClr val="FFFFFF"/>
              </a:solidFill>
              <a:latin typeface="Arial"/>
              <a:ea typeface="Arial"/>
              <a:cs typeface="Arial"/>
              <a:sym typeface="Arial"/>
            </a:endParaRPr>
          </a:p>
        </p:txBody>
      </p:sp>
      <p:sp>
        <p:nvSpPr>
          <p:cNvPr id="8" name="Google Shape;416;p55">
            <a:extLst>
              <a:ext uri="{FF2B5EF4-FFF2-40B4-BE49-F238E27FC236}">
                <a16:creationId xmlns:a16="http://schemas.microsoft.com/office/drawing/2014/main" id="{DBD81AC3-22C5-07F7-2E5B-A64CDDCB8B14}"/>
              </a:ext>
            </a:extLst>
          </p:cNvPr>
          <p:cNvSpPr/>
          <p:nvPr/>
        </p:nvSpPr>
        <p:spPr>
          <a:xfrm>
            <a:off x="2594633" y="1750624"/>
            <a:ext cx="1992400" cy="2063730"/>
          </a:xfrm>
          <a:prstGeom prst="roundRect">
            <a:avLst>
              <a:gd name="adj" fmla="val 16667"/>
            </a:avLst>
          </a:prstGeom>
          <a:solidFill>
            <a:srgbClr val="92D050"/>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GB" kern="0" dirty="0">
                <a:solidFill>
                  <a:srgbClr val="000000"/>
                </a:solidFill>
                <a:latin typeface="Arial"/>
                <a:ea typeface="Arial"/>
                <a:cs typeface="Arial"/>
                <a:sym typeface="Arial"/>
              </a:rPr>
              <a:t>Known processes</a:t>
            </a:r>
            <a:endParaRPr kern="0" dirty="0">
              <a:solidFill>
                <a:srgbClr val="000000"/>
              </a:solidFill>
              <a:latin typeface="Arial"/>
              <a:ea typeface="Arial"/>
              <a:cs typeface="Arial"/>
              <a:sym typeface="Arial"/>
            </a:endParaRPr>
          </a:p>
        </p:txBody>
      </p:sp>
      <p:sp>
        <p:nvSpPr>
          <p:cNvPr id="9" name="Google Shape;417;p55">
            <a:extLst>
              <a:ext uri="{FF2B5EF4-FFF2-40B4-BE49-F238E27FC236}">
                <a16:creationId xmlns:a16="http://schemas.microsoft.com/office/drawing/2014/main" id="{C25B2D33-B344-BFF9-D6AD-C65CA298215C}"/>
              </a:ext>
            </a:extLst>
          </p:cNvPr>
          <p:cNvSpPr/>
          <p:nvPr/>
        </p:nvSpPr>
        <p:spPr>
          <a:xfrm>
            <a:off x="2606481" y="4295911"/>
            <a:ext cx="4904800" cy="1068569"/>
          </a:xfrm>
          <a:prstGeom prst="roundRect">
            <a:avLst>
              <a:gd name="adj" fmla="val 16667"/>
            </a:avLst>
          </a:prstGeom>
          <a:solidFill>
            <a:srgbClr val="005AA0"/>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GB" kern="0">
                <a:solidFill>
                  <a:srgbClr val="FFFFFF"/>
                </a:solidFill>
                <a:latin typeface="Arial"/>
                <a:ea typeface="Arial"/>
                <a:cs typeface="Arial"/>
                <a:sym typeface="Arial"/>
              </a:rPr>
              <a:t>Unknown processes</a:t>
            </a:r>
            <a:endParaRPr kern="0">
              <a:solidFill>
                <a:srgbClr val="FFFFFF"/>
              </a:solidFill>
              <a:latin typeface="Arial"/>
              <a:ea typeface="Arial"/>
              <a:cs typeface="Arial"/>
              <a:sym typeface="Arial"/>
            </a:endParaRPr>
          </a:p>
        </p:txBody>
      </p:sp>
      <p:sp>
        <p:nvSpPr>
          <p:cNvPr id="10" name="Google Shape;418;p55">
            <a:extLst>
              <a:ext uri="{FF2B5EF4-FFF2-40B4-BE49-F238E27FC236}">
                <a16:creationId xmlns:a16="http://schemas.microsoft.com/office/drawing/2014/main" id="{545A2287-5C77-E2BB-65EA-74F3FD33216E}"/>
              </a:ext>
            </a:extLst>
          </p:cNvPr>
          <p:cNvSpPr/>
          <p:nvPr/>
        </p:nvSpPr>
        <p:spPr>
          <a:xfrm>
            <a:off x="5168100" y="1750623"/>
            <a:ext cx="2342800" cy="832951"/>
          </a:xfrm>
          <a:prstGeom prst="roundRect">
            <a:avLst>
              <a:gd name="adj" fmla="val 16667"/>
            </a:avLst>
          </a:prstGeom>
          <a:solidFill>
            <a:srgbClr val="92D050"/>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GB" kern="0" dirty="0">
                <a:solidFill>
                  <a:srgbClr val="000000"/>
                </a:solidFill>
                <a:latin typeface="Arial"/>
                <a:ea typeface="Arial"/>
                <a:cs typeface="Arial"/>
                <a:sym typeface="Arial"/>
              </a:rPr>
              <a:t>Efficient computation</a:t>
            </a:r>
            <a:endParaRPr kern="0" dirty="0">
              <a:solidFill>
                <a:srgbClr val="000000"/>
              </a:solidFill>
              <a:latin typeface="Arial"/>
              <a:ea typeface="Arial"/>
              <a:cs typeface="Arial"/>
              <a:sym typeface="Arial"/>
            </a:endParaRPr>
          </a:p>
        </p:txBody>
      </p:sp>
      <p:sp>
        <p:nvSpPr>
          <p:cNvPr id="11" name="Google Shape;419;p55">
            <a:extLst>
              <a:ext uri="{FF2B5EF4-FFF2-40B4-BE49-F238E27FC236}">
                <a16:creationId xmlns:a16="http://schemas.microsoft.com/office/drawing/2014/main" id="{61C0D9E4-B190-83C2-3D66-174D749A35BC}"/>
              </a:ext>
            </a:extLst>
          </p:cNvPr>
          <p:cNvSpPr/>
          <p:nvPr/>
        </p:nvSpPr>
        <p:spPr>
          <a:xfrm>
            <a:off x="5168100" y="3078664"/>
            <a:ext cx="2342800" cy="766316"/>
          </a:xfrm>
          <a:prstGeom prst="roundRect">
            <a:avLst>
              <a:gd name="adj" fmla="val 16667"/>
            </a:avLst>
          </a:prstGeom>
          <a:solidFill>
            <a:srgbClr val="92D050"/>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GB" kern="0" dirty="0">
                <a:solidFill>
                  <a:srgbClr val="000000"/>
                </a:solidFill>
                <a:latin typeface="Arial"/>
                <a:ea typeface="Arial"/>
                <a:cs typeface="Arial"/>
                <a:sym typeface="Arial"/>
              </a:rPr>
              <a:t>Costly computation</a:t>
            </a:r>
            <a:endParaRPr kern="0" dirty="0">
              <a:solidFill>
                <a:srgbClr val="000000"/>
              </a:solidFill>
              <a:latin typeface="Arial"/>
              <a:ea typeface="Arial"/>
              <a:cs typeface="Arial"/>
              <a:sym typeface="Arial"/>
            </a:endParaRPr>
          </a:p>
        </p:txBody>
      </p:sp>
      <p:sp>
        <p:nvSpPr>
          <p:cNvPr id="13" name="Google Shape;420;p55">
            <a:extLst>
              <a:ext uri="{FF2B5EF4-FFF2-40B4-BE49-F238E27FC236}">
                <a16:creationId xmlns:a16="http://schemas.microsoft.com/office/drawing/2014/main" id="{90EC7932-3F2B-3838-2DC0-40B2B3D15D49}"/>
              </a:ext>
            </a:extLst>
          </p:cNvPr>
          <p:cNvSpPr/>
          <p:nvPr/>
        </p:nvSpPr>
        <p:spPr>
          <a:xfrm>
            <a:off x="8395757" y="1762436"/>
            <a:ext cx="3334800" cy="832951"/>
          </a:xfrm>
          <a:prstGeom prst="roundRect">
            <a:avLst>
              <a:gd name="adj" fmla="val 16667"/>
            </a:avLst>
          </a:prstGeom>
          <a:solidFill>
            <a:srgbClr val="92D050"/>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GB" kern="0" dirty="0" smtClean="0">
                <a:solidFill>
                  <a:srgbClr val="000000"/>
                </a:solidFill>
                <a:latin typeface="Arial"/>
                <a:ea typeface="Arial"/>
                <a:cs typeface="Arial"/>
                <a:sym typeface="Arial"/>
              </a:rPr>
              <a:t>Emulator to provide gradients</a:t>
            </a:r>
            <a:endParaRPr kern="0" dirty="0">
              <a:solidFill>
                <a:srgbClr val="000000"/>
              </a:solidFill>
              <a:latin typeface="Arial"/>
              <a:ea typeface="Arial"/>
              <a:cs typeface="Arial"/>
              <a:sym typeface="Arial"/>
            </a:endParaRPr>
          </a:p>
        </p:txBody>
      </p:sp>
      <p:sp>
        <p:nvSpPr>
          <p:cNvPr id="14" name="Google Shape;421;p55">
            <a:extLst>
              <a:ext uri="{FF2B5EF4-FFF2-40B4-BE49-F238E27FC236}">
                <a16:creationId xmlns:a16="http://schemas.microsoft.com/office/drawing/2014/main" id="{7EC42755-1B19-EAE7-EC99-F9313073BD1E}"/>
              </a:ext>
            </a:extLst>
          </p:cNvPr>
          <p:cNvSpPr/>
          <p:nvPr/>
        </p:nvSpPr>
        <p:spPr>
          <a:xfrm>
            <a:off x="8395757" y="3078664"/>
            <a:ext cx="3334800" cy="766316"/>
          </a:xfrm>
          <a:prstGeom prst="roundRect">
            <a:avLst>
              <a:gd name="adj" fmla="val 16667"/>
            </a:avLst>
          </a:prstGeom>
          <a:solidFill>
            <a:srgbClr val="92D050"/>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GB" kern="0" dirty="0" smtClean="0">
                <a:solidFill>
                  <a:srgbClr val="000000"/>
                </a:solidFill>
                <a:latin typeface="Arial"/>
                <a:ea typeface="Arial"/>
                <a:cs typeface="Arial"/>
                <a:sym typeface="Arial"/>
              </a:rPr>
              <a:t>Emulator to improve </a:t>
            </a:r>
          </a:p>
          <a:p>
            <a:pPr algn="ctr" defTabSz="1219170">
              <a:buClr>
                <a:srgbClr val="000000"/>
              </a:buClr>
            </a:pPr>
            <a:r>
              <a:rPr lang="en-GB" kern="0" dirty="0" smtClean="0">
                <a:solidFill>
                  <a:srgbClr val="000000"/>
                </a:solidFill>
                <a:latin typeface="Arial"/>
                <a:ea typeface="Arial"/>
                <a:cs typeface="Arial"/>
                <a:sym typeface="Arial"/>
              </a:rPr>
              <a:t>cost / accuracy </a:t>
            </a:r>
            <a:r>
              <a:rPr lang="en-GB" kern="0" dirty="0" err="1" smtClean="0">
                <a:solidFill>
                  <a:srgbClr val="000000"/>
                </a:solidFill>
                <a:latin typeface="Arial"/>
                <a:ea typeface="Arial"/>
                <a:cs typeface="Arial"/>
                <a:sym typeface="Arial"/>
              </a:rPr>
              <a:t>tradeoff</a:t>
            </a:r>
            <a:r>
              <a:rPr lang="en-GB" kern="0" dirty="0" smtClean="0">
                <a:solidFill>
                  <a:srgbClr val="000000"/>
                </a:solidFill>
                <a:latin typeface="Arial"/>
                <a:ea typeface="Arial"/>
                <a:cs typeface="Arial"/>
                <a:sym typeface="Arial"/>
              </a:rPr>
              <a:t> </a:t>
            </a:r>
            <a:endParaRPr kern="0" dirty="0">
              <a:solidFill>
                <a:srgbClr val="000000"/>
              </a:solidFill>
              <a:latin typeface="Arial"/>
              <a:ea typeface="Arial"/>
              <a:cs typeface="Arial"/>
              <a:sym typeface="Arial"/>
            </a:endParaRPr>
          </a:p>
        </p:txBody>
      </p:sp>
      <p:sp>
        <p:nvSpPr>
          <p:cNvPr id="15" name="Google Shape;422;p55">
            <a:extLst>
              <a:ext uri="{FF2B5EF4-FFF2-40B4-BE49-F238E27FC236}">
                <a16:creationId xmlns:a16="http://schemas.microsoft.com/office/drawing/2014/main" id="{5C91DA72-39F4-D44E-D5DF-06D8A622B000}"/>
              </a:ext>
            </a:extLst>
          </p:cNvPr>
          <p:cNvSpPr/>
          <p:nvPr/>
        </p:nvSpPr>
        <p:spPr>
          <a:xfrm>
            <a:off x="8395755" y="4295911"/>
            <a:ext cx="3334803" cy="1068569"/>
          </a:xfrm>
          <a:prstGeom prst="roundRect">
            <a:avLst>
              <a:gd name="adj" fmla="val 16667"/>
            </a:avLst>
          </a:prstGeom>
          <a:solidFill>
            <a:srgbClr val="005AA0"/>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GB" kern="0">
                <a:solidFill>
                  <a:srgbClr val="FFFFFF"/>
                </a:solidFill>
                <a:latin typeface="Arial"/>
                <a:ea typeface="Arial"/>
                <a:cs typeface="Arial"/>
                <a:sym typeface="Arial"/>
              </a:rPr>
              <a:t>Learn from observations</a:t>
            </a:r>
            <a:endParaRPr kern="0">
              <a:solidFill>
                <a:srgbClr val="FFFFFF"/>
              </a:solidFill>
              <a:latin typeface="Arial"/>
              <a:ea typeface="Arial"/>
              <a:cs typeface="Arial"/>
              <a:sym typeface="Arial"/>
            </a:endParaRPr>
          </a:p>
        </p:txBody>
      </p:sp>
      <p:sp>
        <p:nvSpPr>
          <p:cNvPr id="16" name="Google Shape;423;p55">
            <a:extLst>
              <a:ext uri="{FF2B5EF4-FFF2-40B4-BE49-F238E27FC236}">
                <a16:creationId xmlns:a16="http://schemas.microsoft.com/office/drawing/2014/main" id="{7E803C02-26C0-FD1A-BA0E-055CDACC44C7}"/>
              </a:ext>
            </a:extLst>
          </p:cNvPr>
          <p:cNvSpPr/>
          <p:nvPr/>
        </p:nvSpPr>
        <p:spPr>
          <a:xfrm rot="16200000">
            <a:off x="2081837" y="2585175"/>
            <a:ext cx="285276" cy="349600"/>
          </a:xfrm>
          <a:prstGeom prst="downArrow">
            <a:avLst>
              <a:gd name="adj1" fmla="val 35768"/>
              <a:gd name="adj2" fmla="val 42828"/>
            </a:avLst>
          </a:prstGeom>
          <a:solidFill>
            <a:srgbClr val="005AA0"/>
          </a:solidFill>
          <a:ln w="19050" cap="flat" cmpd="sng">
            <a:solidFill>
              <a:srgbClr val="072050"/>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kern="0">
              <a:solidFill>
                <a:srgbClr val="FFFFFF"/>
              </a:solidFill>
              <a:latin typeface="Arial"/>
              <a:ea typeface="Arial"/>
              <a:cs typeface="Arial"/>
              <a:sym typeface="Arial"/>
            </a:endParaRPr>
          </a:p>
        </p:txBody>
      </p:sp>
      <p:sp>
        <p:nvSpPr>
          <p:cNvPr id="17" name="Google Shape;424;p55">
            <a:extLst>
              <a:ext uri="{FF2B5EF4-FFF2-40B4-BE49-F238E27FC236}">
                <a16:creationId xmlns:a16="http://schemas.microsoft.com/office/drawing/2014/main" id="{EF17BAD9-E636-124E-6228-4A6C3541CD7C}"/>
              </a:ext>
            </a:extLst>
          </p:cNvPr>
          <p:cNvSpPr/>
          <p:nvPr/>
        </p:nvSpPr>
        <p:spPr>
          <a:xfrm rot="16200000">
            <a:off x="2081835" y="4662868"/>
            <a:ext cx="285276" cy="349600"/>
          </a:xfrm>
          <a:prstGeom prst="downArrow">
            <a:avLst>
              <a:gd name="adj1" fmla="val 35768"/>
              <a:gd name="adj2" fmla="val 42828"/>
            </a:avLst>
          </a:prstGeom>
          <a:solidFill>
            <a:srgbClr val="005AA0"/>
          </a:solidFill>
          <a:ln w="19050" cap="flat" cmpd="sng">
            <a:solidFill>
              <a:srgbClr val="072050"/>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kern="0">
              <a:solidFill>
                <a:srgbClr val="FFFFFF"/>
              </a:solidFill>
              <a:latin typeface="Arial"/>
              <a:ea typeface="Arial"/>
              <a:cs typeface="Arial"/>
              <a:sym typeface="Arial"/>
            </a:endParaRPr>
          </a:p>
        </p:txBody>
      </p:sp>
      <p:sp>
        <p:nvSpPr>
          <p:cNvPr id="18" name="Google Shape;425;p55">
            <a:extLst>
              <a:ext uri="{FF2B5EF4-FFF2-40B4-BE49-F238E27FC236}">
                <a16:creationId xmlns:a16="http://schemas.microsoft.com/office/drawing/2014/main" id="{E6E9DFFD-1C3B-A62E-1C9D-2B145F204098}"/>
              </a:ext>
            </a:extLst>
          </p:cNvPr>
          <p:cNvSpPr/>
          <p:nvPr/>
        </p:nvSpPr>
        <p:spPr>
          <a:xfrm rot="16200000">
            <a:off x="7793901" y="1968441"/>
            <a:ext cx="285276" cy="349600"/>
          </a:xfrm>
          <a:prstGeom prst="downArrow">
            <a:avLst>
              <a:gd name="adj1" fmla="val 35768"/>
              <a:gd name="adj2" fmla="val 42828"/>
            </a:avLst>
          </a:prstGeom>
          <a:solidFill>
            <a:srgbClr val="005AA0"/>
          </a:solidFill>
          <a:ln w="19050" cap="flat" cmpd="sng">
            <a:solidFill>
              <a:srgbClr val="072050"/>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kern="0">
              <a:solidFill>
                <a:srgbClr val="FFFFFF"/>
              </a:solidFill>
              <a:latin typeface="Arial"/>
              <a:ea typeface="Arial"/>
              <a:cs typeface="Arial"/>
              <a:sym typeface="Arial"/>
            </a:endParaRPr>
          </a:p>
        </p:txBody>
      </p:sp>
      <p:sp>
        <p:nvSpPr>
          <p:cNvPr id="20" name="Google Shape;426;p55">
            <a:extLst>
              <a:ext uri="{FF2B5EF4-FFF2-40B4-BE49-F238E27FC236}">
                <a16:creationId xmlns:a16="http://schemas.microsoft.com/office/drawing/2014/main" id="{101ADD4E-38FF-7B35-770E-4F56990FAEA1}"/>
              </a:ext>
            </a:extLst>
          </p:cNvPr>
          <p:cNvSpPr/>
          <p:nvPr/>
        </p:nvSpPr>
        <p:spPr>
          <a:xfrm rot="16200000">
            <a:off x="7793901" y="3320654"/>
            <a:ext cx="285276" cy="349600"/>
          </a:xfrm>
          <a:prstGeom prst="downArrow">
            <a:avLst>
              <a:gd name="adj1" fmla="val 35768"/>
              <a:gd name="adj2" fmla="val 42828"/>
            </a:avLst>
          </a:prstGeom>
          <a:solidFill>
            <a:srgbClr val="005AA0"/>
          </a:solidFill>
          <a:ln w="19050" cap="flat" cmpd="sng">
            <a:solidFill>
              <a:srgbClr val="072050"/>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kern="0">
              <a:solidFill>
                <a:srgbClr val="FFFFFF"/>
              </a:solidFill>
              <a:latin typeface="Arial"/>
              <a:ea typeface="Arial"/>
              <a:cs typeface="Arial"/>
              <a:sym typeface="Arial"/>
            </a:endParaRPr>
          </a:p>
        </p:txBody>
      </p:sp>
      <p:sp>
        <p:nvSpPr>
          <p:cNvPr id="22" name="Google Shape;427;p55">
            <a:extLst>
              <a:ext uri="{FF2B5EF4-FFF2-40B4-BE49-F238E27FC236}">
                <a16:creationId xmlns:a16="http://schemas.microsoft.com/office/drawing/2014/main" id="{41CBAF2D-DC82-F840-F31C-53C3A1544438}"/>
              </a:ext>
            </a:extLst>
          </p:cNvPr>
          <p:cNvSpPr/>
          <p:nvPr/>
        </p:nvSpPr>
        <p:spPr>
          <a:xfrm rot="16200000">
            <a:off x="7793901" y="4678369"/>
            <a:ext cx="285276" cy="349600"/>
          </a:xfrm>
          <a:prstGeom prst="downArrow">
            <a:avLst>
              <a:gd name="adj1" fmla="val 35768"/>
              <a:gd name="adj2" fmla="val 42828"/>
            </a:avLst>
          </a:prstGeom>
          <a:solidFill>
            <a:srgbClr val="005AA0"/>
          </a:solidFill>
          <a:ln w="19050" cap="flat" cmpd="sng">
            <a:solidFill>
              <a:srgbClr val="072050"/>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kern="0">
              <a:solidFill>
                <a:srgbClr val="FFFFFF"/>
              </a:solidFill>
              <a:latin typeface="Arial"/>
              <a:ea typeface="Arial"/>
              <a:cs typeface="Arial"/>
              <a:sym typeface="Arial"/>
            </a:endParaRPr>
          </a:p>
        </p:txBody>
      </p:sp>
      <p:sp>
        <p:nvSpPr>
          <p:cNvPr id="30" name="Google Shape;428;p55">
            <a:extLst>
              <a:ext uri="{FF2B5EF4-FFF2-40B4-BE49-F238E27FC236}">
                <a16:creationId xmlns:a16="http://schemas.microsoft.com/office/drawing/2014/main" id="{91F06BD2-82A1-C213-F110-F1AB43405769}"/>
              </a:ext>
            </a:extLst>
          </p:cNvPr>
          <p:cNvSpPr/>
          <p:nvPr/>
        </p:nvSpPr>
        <p:spPr>
          <a:xfrm rot="16200000">
            <a:off x="4741079" y="1988868"/>
            <a:ext cx="285276" cy="349600"/>
          </a:xfrm>
          <a:prstGeom prst="downArrow">
            <a:avLst>
              <a:gd name="adj1" fmla="val 35768"/>
              <a:gd name="adj2" fmla="val 42828"/>
            </a:avLst>
          </a:prstGeom>
          <a:solidFill>
            <a:srgbClr val="005AA0"/>
          </a:solidFill>
          <a:ln w="19050" cap="flat" cmpd="sng">
            <a:solidFill>
              <a:srgbClr val="072050"/>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kern="0">
              <a:solidFill>
                <a:srgbClr val="FFFFFF"/>
              </a:solidFill>
              <a:latin typeface="Arial"/>
              <a:ea typeface="Arial"/>
              <a:cs typeface="Arial"/>
              <a:sym typeface="Arial"/>
            </a:endParaRPr>
          </a:p>
        </p:txBody>
      </p:sp>
      <p:sp>
        <p:nvSpPr>
          <p:cNvPr id="31" name="Google Shape;429;p55">
            <a:extLst>
              <a:ext uri="{FF2B5EF4-FFF2-40B4-BE49-F238E27FC236}">
                <a16:creationId xmlns:a16="http://schemas.microsoft.com/office/drawing/2014/main" id="{DF9CAF2F-0D3B-72E7-4B43-50B4ACCD578C}"/>
              </a:ext>
            </a:extLst>
          </p:cNvPr>
          <p:cNvSpPr/>
          <p:nvPr/>
        </p:nvSpPr>
        <p:spPr>
          <a:xfrm rot="16200000">
            <a:off x="4741079" y="3341081"/>
            <a:ext cx="285276" cy="349600"/>
          </a:xfrm>
          <a:prstGeom prst="downArrow">
            <a:avLst>
              <a:gd name="adj1" fmla="val 35768"/>
              <a:gd name="adj2" fmla="val 42828"/>
            </a:avLst>
          </a:prstGeom>
          <a:solidFill>
            <a:srgbClr val="005AA0"/>
          </a:solidFill>
          <a:ln w="19050" cap="flat" cmpd="sng">
            <a:solidFill>
              <a:srgbClr val="072050"/>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kern="0">
              <a:solidFill>
                <a:srgbClr val="FFFFFF"/>
              </a:solidFill>
              <a:latin typeface="Arial"/>
              <a:ea typeface="Arial"/>
              <a:cs typeface="Arial"/>
              <a:sym typeface="Arial"/>
            </a:endParaRPr>
          </a:p>
        </p:txBody>
      </p:sp>
      <p:sp>
        <p:nvSpPr>
          <p:cNvPr id="2" name="Title 1"/>
          <p:cNvSpPr>
            <a:spLocks noGrp="1"/>
          </p:cNvSpPr>
          <p:nvPr>
            <p:ph type="title"/>
          </p:nvPr>
        </p:nvSpPr>
        <p:spPr/>
        <p:txBody>
          <a:bodyPr/>
          <a:lstStyle/>
          <a:p>
            <a:r>
              <a:rPr lang="en-US" dirty="0" smtClean="0"/>
              <a:t>ML Models for </a:t>
            </a:r>
            <a:r>
              <a:rPr lang="en-US" dirty="0" smtClean="0"/>
              <a:t>Specific Processes in Earth System Simulations</a:t>
            </a:r>
            <a:endParaRPr lang="en-US" dirty="0"/>
          </a:p>
        </p:txBody>
      </p:sp>
    </p:spTree>
    <p:extLst>
      <p:ext uri="{BB962C8B-B14F-4D97-AF65-F5344CB8AC3E}">
        <p14:creationId xmlns:p14="http://schemas.microsoft.com/office/powerpoint/2010/main" val="127416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20" grpId="0" animBg="1"/>
      <p:bldP spid="22" grpId="0" animBg="1"/>
      <p:bldP spid="30" grpId="0" animBg="1"/>
      <p:bldP spid="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sz="3000" dirty="0" smtClean="0"/>
              <a:t>Parameterization Learning with ML: State of the Art</a:t>
            </a:r>
            <a:endParaRPr lang="en-GB" sz="3000" dirty="0"/>
          </a:p>
        </p:txBody>
      </p:sp>
      <p:pic>
        <p:nvPicPr>
          <p:cNvPr id="2" name="Picture 1"/>
          <p:cNvPicPr>
            <a:picLocks noChangeAspect="1"/>
          </p:cNvPicPr>
          <p:nvPr/>
        </p:nvPicPr>
        <p:blipFill>
          <a:blip r:embed="rId2"/>
          <a:stretch>
            <a:fillRect/>
          </a:stretch>
        </p:blipFill>
        <p:spPr>
          <a:xfrm>
            <a:off x="1679622" y="1008581"/>
            <a:ext cx="3171003" cy="1355717"/>
          </a:xfrm>
          <a:prstGeom prst="rect">
            <a:avLst/>
          </a:prstGeom>
        </p:spPr>
      </p:pic>
      <p:sp>
        <p:nvSpPr>
          <p:cNvPr id="5" name="TextBox 4"/>
          <p:cNvSpPr txBox="1"/>
          <p:nvPr/>
        </p:nvSpPr>
        <p:spPr>
          <a:xfrm>
            <a:off x="157218" y="678382"/>
            <a:ext cx="3922869" cy="5436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Superparameterized</a:t>
            </a:r>
            <a:r>
              <a:rPr kumimoji="0" lang="en-US" sz="1600" b="0" i="0" u="none" strike="noStrike" kern="1200" cap="none" spc="0" normalizeH="0" baseline="0" noProof="0" dirty="0">
                <a:ln>
                  <a:noFill/>
                </a:ln>
                <a:solidFill>
                  <a:prstClr val="black"/>
                </a:solidFill>
                <a:effectLst/>
                <a:uLnTx/>
                <a:uFillTx/>
                <a:latin typeface="Arial"/>
                <a:ea typeface="+mn-ea"/>
                <a:cs typeface="+mn-cs"/>
              </a:rPr>
              <a:t> convection/radiation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Arial"/>
                <a:ea typeface="+mn-ea"/>
                <a:cs typeface="+mn-cs"/>
              </a:rPr>
              <a:t>Rasp et al., 2018</a:t>
            </a:r>
          </a:p>
        </p:txBody>
      </p:sp>
      <p:pic>
        <p:nvPicPr>
          <p:cNvPr id="9" name="Picture 8"/>
          <p:cNvPicPr>
            <a:picLocks noChangeAspect="1"/>
          </p:cNvPicPr>
          <p:nvPr/>
        </p:nvPicPr>
        <p:blipFill>
          <a:blip r:embed="rId3"/>
          <a:stretch>
            <a:fillRect/>
          </a:stretch>
        </p:blipFill>
        <p:spPr>
          <a:xfrm>
            <a:off x="5556456" y="1067334"/>
            <a:ext cx="2450319" cy="1697428"/>
          </a:xfrm>
          <a:prstGeom prst="rect">
            <a:avLst/>
          </a:prstGeom>
        </p:spPr>
      </p:pic>
      <p:sp>
        <p:nvSpPr>
          <p:cNvPr id="10" name="TextBox 9"/>
          <p:cNvSpPr txBox="1"/>
          <p:nvPr/>
        </p:nvSpPr>
        <p:spPr>
          <a:xfrm>
            <a:off x="5846918" y="681684"/>
            <a:ext cx="1990032" cy="5436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Turbuluent</a:t>
            </a:r>
            <a:r>
              <a:rPr kumimoji="0" lang="en-US" sz="1600" b="0" i="0" u="none" strike="noStrike" kern="1200" cap="none" spc="0" normalizeH="0" baseline="0" noProof="0" dirty="0">
                <a:ln>
                  <a:noFill/>
                </a:ln>
                <a:solidFill>
                  <a:prstClr val="black"/>
                </a:solidFill>
                <a:effectLst/>
                <a:uLnTx/>
                <a:uFillTx/>
                <a:latin typeface="Arial"/>
                <a:ea typeface="+mn-ea"/>
                <a:cs typeface="+mn-cs"/>
              </a:rPr>
              <a:t> heat flux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Arial"/>
                <a:ea typeface="+mn-ea"/>
                <a:cs typeface="+mn-cs"/>
              </a:rPr>
              <a:t>Ramadhan et al., 2019</a:t>
            </a:r>
          </a:p>
        </p:txBody>
      </p:sp>
      <p:pic>
        <p:nvPicPr>
          <p:cNvPr id="12" name="Picture 11"/>
          <p:cNvPicPr>
            <a:picLocks noChangeAspect="1"/>
          </p:cNvPicPr>
          <p:nvPr/>
        </p:nvPicPr>
        <p:blipFill>
          <a:blip r:embed="rId4"/>
          <a:stretch>
            <a:fillRect/>
          </a:stretch>
        </p:blipFill>
        <p:spPr>
          <a:xfrm>
            <a:off x="1890375" y="3372571"/>
            <a:ext cx="2471367" cy="1911352"/>
          </a:xfrm>
          <a:prstGeom prst="rect">
            <a:avLst/>
          </a:prstGeom>
        </p:spPr>
      </p:pic>
      <p:sp>
        <p:nvSpPr>
          <p:cNvPr id="13" name="TextBox 12"/>
          <p:cNvSpPr txBox="1"/>
          <p:nvPr/>
        </p:nvSpPr>
        <p:spPr>
          <a:xfrm>
            <a:off x="157218" y="3400081"/>
            <a:ext cx="1757212" cy="5436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Moist Convection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Arial"/>
                <a:ea typeface="+mn-ea"/>
                <a:cs typeface="+mn-cs"/>
              </a:rPr>
              <a:t>Yuval et al., 2021</a:t>
            </a:r>
          </a:p>
        </p:txBody>
      </p:sp>
      <p:pic>
        <p:nvPicPr>
          <p:cNvPr id="16" name="Picture 15"/>
          <p:cNvPicPr>
            <a:picLocks noChangeAspect="1"/>
          </p:cNvPicPr>
          <p:nvPr/>
        </p:nvPicPr>
        <p:blipFill>
          <a:blip r:embed="rId5"/>
          <a:stretch>
            <a:fillRect/>
          </a:stretch>
        </p:blipFill>
        <p:spPr>
          <a:xfrm>
            <a:off x="9907933" y="533956"/>
            <a:ext cx="2102920" cy="2304965"/>
          </a:xfrm>
          <a:prstGeom prst="rect">
            <a:avLst/>
          </a:prstGeom>
        </p:spPr>
      </p:pic>
      <p:sp>
        <p:nvSpPr>
          <p:cNvPr id="17" name="TextBox 16"/>
          <p:cNvSpPr txBox="1"/>
          <p:nvPr/>
        </p:nvSpPr>
        <p:spPr>
          <a:xfrm>
            <a:off x="8712607" y="919419"/>
            <a:ext cx="1326004" cy="5436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Radiation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Arial"/>
                <a:ea typeface="+mn-ea"/>
                <a:cs typeface="+mn-cs"/>
              </a:rPr>
              <a:t>Pal et al., 2019</a:t>
            </a:r>
          </a:p>
        </p:txBody>
      </p:sp>
      <p:pic>
        <p:nvPicPr>
          <p:cNvPr id="18" name="Picture 17"/>
          <p:cNvPicPr>
            <a:picLocks noChangeAspect="1"/>
          </p:cNvPicPr>
          <p:nvPr/>
        </p:nvPicPr>
        <p:blipFill>
          <a:blip r:embed="rId6"/>
          <a:stretch>
            <a:fillRect/>
          </a:stretch>
        </p:blipFill>
        <p:spPr>
          <a:xfrm>
            <a:off x="9375609" y="3476297"/>
            <a:ext cx="2266447" cy="2143432"/>
          </a:xfrm>
          <a:prstGeom prst="rect">
            <a:avLst/>
          </a:prstGeom>
        </p:spPr>
      </p:pic>
      <p:sp>
        <p:nvSpPr>
          <p:cNvPr id="19" name="TextBox 18"/>
          <p:cNvSpPr txBox="1"/>
          <p:nvPr/>
        </p:nvSpPr>
        <p:spPr>
          <a:xfrm>
            <a:off x="7583131" y="3792656"/>
            <a:ext cx="1792478" cy="78989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Nonorographic</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gravity wave drag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Arial"/>
                <a:ea typeface="+mn-ea"/>
                <a:cs typeface="+mn-cs"/>
              </a:rPr>
              <a:t>Chantry et al., 2021</a:t>
            </a:r>
          </a:p>
        </p:txBody>
      </p:sp>
      <p:sp>
        <p:nvSpPr>
          <p:cNvPr id="20" name="TextBox 19"/>
          <p:cNvSpPr txBox="1"/>
          <p:nvPr/>
        </p:nvSpPr>
        <p:spPr>
          <a:xfrm>
            <a:off x="335361" y="5727007"/>
            <a:ext cx="8861748" cy="7487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prstClr val="black"/>
                </a:solidFill>
                <a:effectLst/>
                <a:uLnTx/>
                <a:uFillTx/>
                <a:latin typeface="Arial"/>
                <a:ea typeface="+mn-ea"/>
                <a:cs typeface="+mn-cs"/>
              </a:rPr>
              <a:t>Common theme: good performance on 1-step updates doesn’t guarantee long term accuracy or stability!</a:t>
            </a:r>
          </a:p>
        </p:txBody>
      </p:sp>
    </p:spTree>
    <p:extLst>
      <p:ext uri="{BB962C8B-B14F-4D97-AF65-F5344CB8AC3E}">
        <p14:creationId xmlns:p14="http://schemas.microsoft.com/office/powerpoint/2010/main" val="161364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P spid="17" grpId="0"/>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sz="2930" dirty="0" smtClean="0"/>
              <a:t>The “Coupling Problem”</a:t>
            </a:r>
            <a:endParaRPr lang="en-GB" sz="2930" dirty="0"/>
          </a:p>
        </p:txBody>
      </p:sp>
      <p:grpSp>
        <p:nvGrpSpPr>
          <p:cNvPr id="5" name="Group 4"/>
          <p:cNvGrpSpPr/>
          <p:nvPr/>
        </p:nvGrpSpPr>
        <p:grpSpPr>
          <a:xfrm>
            <a:off x="2314812" y="1382588"/>
            <a:ext cx="2252540" cy="830384"/>
            <a:chOff x="223942" y="1268855"/>
            <a:chExt cx="1689405" cy="622788"/>
          </a:xfrm>
        </p:grpSpPr>
        <p:sp>
          <p:nvSpPr>
            <p:cNvPr id="6" name="Rounded Rectangle 5"/>
            <p:cNvSpPr/>
            <p:nvPr/>
          </p:nvSpPr>
          <p:spPr>
            <a:xfrm>
              <a:off x="251520" y="1268855"/>
              <a:ext cx="1656184" cy="6227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p:cNvSpPr txBox="1"/>
            <p:nvPr/>
          </p:nvSpPr>
          <p:spPr>
            <a:xfrm>
              <a:off x="223942" y="1268855"/>
              <a:ext cx="1689405" cy="561596"/>
            </a:xfrm>
            <a:prstGeom prst="rect">
              <a:avLst/>
            </a:prstGeom>
            <a:noFill/>
          </p:spPr>
          <p:txBody>
            <a:bodyPr wrap="none" rtlCol="0">
              <a:spAutoFit/>
            </a:bodyPr>
            <a:lstStyle/>
            <a:p>
              <a:pPr algn="ctr"/>
              <a:r>
                <a:rPr lang="en-US" sz="2133" dirty="0"/>
                <a:t>Parameterization</a:t>
              </a:r>
            </a:p>
            <a:p>
              <a:pPr algn="ctr"/>
              <a:r>
                <a:rPr lang="en-US" sz="2133" dirty="0"/>
                <a:t>to be learned</a:t>
              </a:r>
            </a:p>
          </p:txBody>
        </p:sp>
      </p:grpSp>
      <p:grpSp>
        <p:nvGrpSpPr>
          <p:cNvPr id="8" name="Group 7"/>
          <p:cNvGrpSpPr/>
          <p:nvPr/>
        </p:nvGrpSpPr>
        <p:grpSpPr>
          <a:xfrm>
            <a:off x="6044799" y="1366060"/>
            <a:ext cx="3210709" cy="807350"/>
            <a:chOff x="-119140" y="1268855"/>
            <a:chExt cx="2408032" cy="605512"/>
          </a:xfrm>
        </p:grpSpPr>
        <p:sp>
          <p:nvSpPr>
            <p:cNvPr id="10" name="Rounded Rectangle 9"/>
            <p:cNvSpPr/>
            <p:nvPr/>
          </p:nvSpPr>
          <p:spPr>
            <a:xfrm>
              <a:off x="-119140" y="1268855"/>
              <a:ext cx="2408032" cy="6055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412096" y="1289592"/>
              <a:ext cx="1345561" cy="561596"/>
            </a:xfrm>
            <a:prstGeom prst="rect">
              <a:avLst/>
            </a:prstGeom>
            <a:noFill/>
          </p:spPr>
          <p:txBody>
            <a:bodyPr wrap="none" rtlCol="0">
              <a:spAutoFit/>
            </a:bodyPr>
            <a:lstStyle/>
            <a:p>
              <a:pPr algn="ctr"/>
              <a:r>
                <a:rPr lang="en-US" sz="2133" dirty="0"/>
                <a:t>Dynamics &amp;</a:t>
              </a:r>
            </a:p>
            <a:p>
              <a:pPr algn="ctr"/>
              <a:r>
                <a:rPr lang="en-US" sz="2133" dirty="0"/>
                <a:t>other physics</a:t>
              </a:r>
            </a:p>
          </p:txBody>
        </p:sp>
      </p:grpSp>
      <p:sp>
        <p:nvSpPr>
          <p:cNvPr id="2" name="Right Arrow 1"/>
          <p:cNvSpPr/>
          <p:nvPr/>
        </p:nvSpPr>
        <p:spPr>
          <a:xfrm>
            <a:off x="4812023" y="1499764"/>
            <a:ext cx="1056117" cy="445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Curved Down Arrow 2"/>
          <p:cNvSpPr/>
          <p:nvPr/>
        </p:nvSpPr>
        <p:spPr>
          <a:xfrm rot="10800000">
            <a:off x="3407700" y="2245375"/>
            <a:ext cx="4704523" cy="45750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nvGrpSpPr>
          <p:cNvPr id="24" name="Group 23"/>
          <p:cNvGrpSpPr/>
          <p:nvPr/>
        </p:nvGrpSpPr>
        <p:grpSpPr>
          <a:xfrm>
            <a:off x="2382096" y="4567338"/>
            <a:ext cx="2229784" cy="830384"/>
            <a:chOff x="235366" y="1268855"/>
            <a:chExt cx="1672338" cy="622788"/>
          </a:xfrm>
        </p:grpSpPr>
        <p:sp>
          <p:nvSpPr>
            <p:cNvPr id="25" name="Rounded Rectangle 24"/>
            <p:cNvSpPr/>
            <p:nvPr/>
          </p:nvSpPr>
          <p:spPr>
            <a:xfrm>
              <a:off x="251520" y="1268855"/>
              <a:ext cx="1656184" cy="6227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TextBox 25"/>
            <p:cNvSpPr txBox="1"/>
            <p:nvPr/>
          </p:nvSpPr>
          <p:spPr>
            <a:xfrm>
              <a:off x="235366" y="1268855"/>
              <a:ext cx="1666562" cy="561596"/>
            </a:xfrm>
            <a:prstGeom prst="rect">
              <a:avLst/>
            </a:prstGeom>
            <a:noFill/>
          </p:spPr>
          <p:txBody>
            <a:bodyPr wrap="none" rtlCol="0">
              <a:spAutoFit/>
            </a:bodyPr>
            <a:lstStyle/>
            <a:p>
              <a:pPr algn="ctr"/>
              <a:r>
                <a:rPr lang="en-US" sz="2133" dirty="0"/>
                <a:t>ML</a:t>
              </a:r>
            </a:p>
            <a:p>
              <a:pPr algn="ctr"/>
              <a:r>
                <a:rPr lang="en-US" sz="2133" dirty="0"/>
                <a:t>parameterization</a:t>
              </a:r>
            </a:p>
          </p:txBody>
        </p:sp>
      </p:grpSp>
      <p:grpSp>
        <p:nvGrpSpPr>
          <p:cNvPr id="27" name="Group 26"/>
          <p:cNvGrpSpPr/>
          <p:nvPr/>
        </p:nvGrpSpPr>
        <p:grpSpPr>
          <a:xfrm>
            <a:off x="6096850" y="4550810"/>
            <a:ext cx="3210709" cy="807350"/>
            <a:chOff x="-119140" y="1268855"/>
            <a:chExt cx="2408032" cy="605512"/>
          </a:xfrm>
        </p:grpSpPr>
        <p:sp>
          <p:nvSpPr>
            <p:cNvPr id="28" name="Rounded Rectangle 27"/>
            <p:cNvSpPr/>
            <p:nvPr/>
          </p:nvSpPr>
          <p:spPr>
            <a:xfrm>
              <a:off x="-119140" y="1268855"/>
              <a:ext cx="2408032" cy="6055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TextBox 28"/>
            <p:cNvSpPr txBox="1"/>
            <p:nvPr/>
          </p:nvSpPr>
          <p:spPr>
            <a:xfrm>
              <a:off x="412096" y="1289592"/>
              <a:ext cx="1345561" cy="561596"/>
            </a:xfrm>
            <a:prstGeom prst="rect">
              <a:avLst/>
            </a:prstGeom>
            <a:noFill/>
          </p:spPr>
          <p:txBody>
            <a:bodyPr wrap="none" rtlCol="0">
              <a:spAutoFit/>
            </a:bodyPr>
            <a:lstStyle/>
            <a:p>
              <a:pPr algn="ctr"/>
              <a:r>
                <a:rPr lang="en-US" sz="2133" dirty="0"/>
                <a:t>Dynamics &amp;</a:t>
              </a:r>
            </a:p>
            <a:p>
              <a:pPr algn="ctr"/>
              <a:r>
                <a:rPr lang="en-US" sz="2133" dirty="0"/>
                <a:t>other physics</a:t>
              </a:r>
            </a:p>
          </p:txBody>
        </p:sp>
      </p:grpSp>
      <p:sp>
        <p:nvSpPr>
          <p:cNvPr id="30" name="Right Arrow 29"/>
          <p:cNvSpPr/>
          <p:nvPr/>
        </p:nvSpPr>
        <p:spPr>
          <a:xfrm>
            <a:off x="4864074" y="4770365"/>
            <a:ext cx="1056117" cy="446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Curved Down Arrow 30"/>
          <p:cNvSpPr/>
          <p:nvPr/>
        </p:nvSpPr>
        <p:spPr>
          <a:xfrm rot="10800000">
            <a:off x="3459751" y="5421003"/>
            <a:ext cx="4704523" cy="4676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33" name="Straight Connector 32"/>
          <p:cNvCxnSpPr/>
          <p:nvPr/>
        </p:nvCxnSpPr>
        <p:spPr>
          <a:xfrm flipV="1">
            <a:off x="4664608" y="1137841"/>
            <a:ext cx="279264" cy="6274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847862" y="888836"/>
            <a:ext cx="1963999" cy="461665"/>
          </a:xfrm>
          <a:prstGeom prst="rect">
            <a:avLst/>
          </a:prstGeom>
          <a:noFill/>
        </p:spPr>
        <p:txBody>
          <a:bodyPr wrap="none" rtlCol="0">
            <a:spAutoFit/>
          </a:bodyPr>
          <a:lstStyle/>
          <a:p>
            <a:r>
              <a:rPr lang="en-US" sz="2400" dirty="0"/>
              <a:t>store outputs</a:t>
            </a:r>
          </a:p>
        </p:txBody>
      </p:sp>
      <p:sp>
        <p:nvSpPr>
          <p:cNvPr id="36" name="TextBox 35"/>
          <p:cNvSpPr txBox="1"/>
          <p:nvPr/>
        </p:nvSpPr>
        <p:spPr>
          <a:xfrm>
            <a:off x="227152" y="2328996"/>
            <a:ext cx="1776448" cy="461665"/>
          </a:xfrm>
          <a:prstGeom prst="rect">
            <a:avLst/>
          </a:prstGeom>
          <a:noFill/>
        </p:spPr>
        <p:txBody>
          <a:bodyPr wrap="none" rtlCol="0">
            <a:spAutoFit/>
          </a:bodyPr>
          <a:lstStyle/>
          <a:p>
            <a:r>
              <a:rPr lang="en-US" sz="2400" dirty="0"/>
              <a:t>store inputs</a:t>
            </a:r>
          </a:p>
        </p:txBody>
      </p:sp>
      <p:cxnSp>
        <p:nvCxnSpPr>
          <p:cNvPr id="37" name="Straight Connector 36"/>
          <p:cNvCxnSpPr/>
          <p:nvPr/>
        </p:nvCxnSpPr>
        <p:spPr>
          <a:xfrm flipV="1">
            <a:off x="1967542" y="2296058"/>
            <a:ext cx="1488164" cy="25231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1" name="Down Arrow 40"/>
          <p:cNvSpPr/>
          <p:nvPr/>
        </p:nvSpPr>
        <p:spPr>
          <a:xfrm>
            <a:off x="5056095" y="2865325"/>
            <a:ext cx="847884" cy="864096"/>
          </a:xfrm>
          <a:prstGeom prst="downArrow">
            <a:avLst/>
          </a:prstGeom>
          <a:solidFill>
            <a:srgbClr val="A023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TextBox 41"/>
          <p:cNvSpPr txBox="1"/>
          <p:nvPr/>
        </p:nvSpPr>
        <p:spPr>
          <a:xfrm>
            <a:off x="6194461" y="2920149"/>
            <a:ext cx="4764061" cy="830997"/>
          </a:xfrm>
          <a:prstGeom prst="rect">
            <a:avLst/>
          </a:prstGeom>
          <a:noFill/>
        </p:spPr>
        <p:txBody>
          <a:bodyPr wrap="none" rtlCol="0">
            <a:spAutoFit/>
          </a:bodyPr>
          <a:lstStyle/>
          <a:p>
            <a:r>
              <a:rPr lang="en-US" sz="2400" dirty="0"/>
              <a:t>Train ML parameterization </a:t>
            </a:r>
            <a:r>
              <a:rPr lang="en-US" sz="2400" b="1" dirty="0"/>
              <a:t>offline</a:t>
            </a:r>
          </a:p>
          <a:p>
            <a:r>
              <a:rPr lang="en-US" sz="2400" dirty="0"/>
              <a:t>to map inputs onto outputs</a:t>
            </a:r>
          </a:p>
        </p:txBody>
      </p:sp>
      <p:sp>
        <p:nvSpPr>
          <p:cNvPr id="44" name="Left Brace 43"/>
          <p:cNvSpPr/>
          <p:nvPr/>
        </p:nvSpPr>
        <p:spPr>
          <a:xfrm>
            <a:off x="1813454" y="4390062"/>
            <a:ext cx="480053" cy="1128845"/>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5" name="Left Brace 44"/>
          <p:cNvSpPr/>
          <p:nvPr/>
        </p:nvSpPr>
        <p:spPr>
          <a:xfrm rot="10800000">
            <a:off x="9503974" y="4390062"/>
            <a:ext cx="480053" cy="112884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6" name="TextBox 45"/>
          <p:cNvSpPr txBox="1"/>
          <p:nvPr/>
        </p:nvSpPr>
        <p:spPr>
          <a:xfrm>
            <a:off x="115222" y="4569514"/>
            <a:ext cx="1821203" cy="748795"/>
          </a:xfrm>
          <a:prstGeom prst="rect">
            <a:avLst/>
          </a:prstGeom>
          <a:noFill/>
        </p:spPr>
        <p:txBody>
          <a:bodyPr wrap="none" rtlCol="0">
            <a:spAutoFit/>
          </a:bodyPr>
          <a:lstStyle/>
          <a:p>
            <a:pPr algn="ctr"/>
            <a:r>
              <a:rPr lang="en-US" sz="2133" dirty="0"/>
              <a:t>Automatic</a:t>
            </a:r>
          </a:p>
          <a:p>
            <a:pPr algn="ctr"/>
            <a:r>
              <a:rPr lang="en-US" sz="2133" dirty="0"/>
              <a:t>differentiation</a:t>
            </a:r>
          </a:p>
        </p:txBody>
      </p:sp>
      <p:sp>
        <p:nvSpPr>
          <p:cNvPr id="47" name="TextBox 46"/>
          <p:cNvSpPr txBox="1"/>
          <p:nvPr/>
        </p:nvSpPr>
        <p:spPr>
          <a:xfrm>
            <a:off x="9873867" y="4448507"/>
            <a:ext cx="2053767" cy="1077026"/>
          </a:xfrm>
          <a:prstGeom prst="rect">
            <a:avLst/>
          </a:prstGeom>
          <a:noFill/>
        </p:spPr>
        <p:txBody>
          <a:bodyPr wrap="none" rtlCol="0">
            <a:spAutoFit/>
          </a:bodyPr>
          <a:lstStyle/>
          <a:p>
            <a:pPr algn="ctr"/>
            <a:r>
              <a:rPr lang="en-US" sz="2133" dirty="0"/>
              <a:t>Fortran or C++,</a:t>
            </a:r>
          </a:p>
          <a:p>
            <a:pPr algn="ctr"/>
            <a:r>
              <a:rPr lang="en-US" sz="2133" dirty="0"/>
              <a:t>derivatives</a:t>
            </a:r>
          </a:p>
          <a:p>
            <a:pPr algn="ctr"/>
            <a:r>
              <a:rPr lang="en-US" sz="2133" dirty="0"/>
              <a:t>unavailable</a:t>
            </a:r>
          </a:p>
        </p:txBody>
      </p:sp>
      <p:sp>
        <p:nvSpPr>
          <p:cNvPr id="48" name="TextBox 47"/>
          <p:cNvSpPr txBox="1"/>
          <p:nvPr/>
        </p:nvSpPr>
        <p:spPr>
          <a:xfrm>
            <a:off x="480001" y="3909054"/>
            <a:ext cx="9826793" cy="461665"/>
          </a:xfrm>
          <a:prstGeom prst="rect">
            <a:avLst/>
          </a:prstGeom>
          <a:noFill/>
        </p:spPr>
        <p:txBody>
          <a:bodyPr wrap="none" rtlCol="0">
            <a:spAutoFit/>
          </a:bodyPr>
          <a:lstStyle/>
          <a:p>
            <a:r>
              <a:rPr lang="en-US" sz="2400" b="1" dirty="0"/>
              <a:t>We can couple the trained ML parameterization to the full model…</a:t>
            </a:r>
          </a:p>
        </p:txBody>
      </p:sp>
      <p:sp>
        <p:nvSpPr>
          <p:cNvPr id="50" name="TextBox 49"/>
          <p:cNvSpPr txBox="1"/>
          <p:nvPr/>
        </p:nvSpPr>
        <p:spPr>
          <a:xfrm>
            <a:off x="1289272" y="6015596"/>
            <a:ext cx="5578771" cy="461665"/>
          </a:xfrm>
          <a:prstGeom prst="rect">
            <a:avLst/>
          </a:prstGeom>
          <a:noFill/>
        </p:spPr>
        <p:txBody>
          <a:bodyPr wrap="none" rtlCol="0">
            <a:spAutoFit/>
          </a:bodyPr>
          <a:lstStyle/>
          <a:p>
            <a:r>
              <a:rPr lang="en-US" sz="2400" b="1" dirty="0"/>
              <a:t>..but we can`t couple during training!</a:t>
            </a:r>
          </a:p>
        </p:txBody>
      </p:sp>
    </p:spTree>
    <p:extLst>
      <p:ext uri="{BB962C8B-B14F-4D97-AF65-F5344CB8AC3E}">
        <p14:creationId xmlns:p14="http://schemas.microsoft.com/office/powerpoint/2010/main" val="87048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5" grpId="0"/>
      <p:bldP spid="36" grpId="0"/>
      <p:bldP spid="41" grpId="0" animBg="1"/>
      <p:bldP spid="42" grpId="0"/>
      <p:bldP spid="44" grpId="0" animBg="1"/>
      <p:bldP spid="45" grpId="0" animBg="1"/>
      <p:bldP spid="46" grpId="0"/>
      <p:bldP spid="47" grpId="0"/>
      <p:bldP spid="48" grpId="0"/>
      <p:bldP spid="5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sz="2930" dirty="0" smtClean="0"/>
              <a:t>Single column &amp; box models</a:t>
            </a:r>
            <a:endParaRPr lang="en-GB" sz="2930" dirty="0"/>
          </a:p>
        </p:txBody>
      </p:sp>
      <p:pic>
        <p:nvPicPr>
          <p:cNvPr id="6" name="Picture 5"/>
          <p:cNvPicPr>
            <a:picLocks noChangeAspect="1"/>
          </p:cNvPicPr>
          <p:nvPr/>
        </p:nvPicPr>
        <p:blipFill>
          <a:blip r:embed="rId2"/>
          <a:stretch>
            <a:fillRect/>
          </a:stretch>
        </p:blipFill>
        <p:spPr>
          <a:xfrm>
            <a:off x="5994515" y="4891609"/>
            <a:ext cx="2959137" cy="1548387"/>
          </a:xfrm>
          <a:prstGeom prst="rect">
            <a:avLst/>
          </a:prstGeom>
        </p:spPr>
      </p:pic>
      <p:sp>
        <p:nvSpPr>
          <p:cNvPr id="7" name="TextBox 6"/>
          <p:cNvSpPr txBox="1"/>
          <p:nvPr/>
        </p:nvSpPr>
        <p:spPr>
          <a:xfrm>
            <a:off x="6586915" y="4484843"/>
            <a:ext cx="2366737" cy="543675"/>
          </a:xfrm>
          <a:prstGeom prst="rect">
            <a:avLst/>
          </a:prstGeom>
          <a:noFill/>
        </p:spPr>
        <p:txBody>
          <a:bodyPr wrap="none" rtlCol="0">
            <a:spAutoFit/>
          </a:bodyPr>
          <a:lstStyle/>
          <a:p>
            <a:pPr algn="r"/>
            <a:r>
              <a:rPr lang="en-US" sz="1600" dirty="0"/>
              <a:t>Warm rain microphysics</a:t>
            </a:r>
          </a:p>
          <a:p>
            <a:pPr algn="r"/>
            <a:r>
              <a:rPr lang="en-US" sz="1333" dirty="0"/>
              <a:t>Seifert &amp; Rasp, 2020</a:t>
            </a:r>
          </a:p>
        </p:txBody>
      </p:sp>
      <p:pic>
        <p:nvPicPr>
          <p:cNvPr id="3" name="Picture 2"/>
          <p:cNvPicPr>
            <a:picLocks noChangeAspect="1"/>
          </p:cNvPicPr>
          <p:nvPr/>
        </p:nvPicPr>
        <p:blipFill>
          <a:blip r:embed="rId3"/>
          <a:stretch>
            <a:fillRect/>
          </a:stretch>
        </p:blipFill>
        <p:spPr>
          <a:xfrm>
            <a:off x="885192" y="4891609"/>
            <a:ext cx="3562943" cy="1636227"/>
          </a:xfrm>
          <a:prstGeom prst="rect">
            <a:avLst/>
          </a:prstGeom>
        </p:spPr>
      </p:pic>
      <p:sp>
        <p:nvSpPr>
          <p:cNvPr id="8" name="TextBox 7"/>
          <p:cNvSpPr txBox="1"/>
          <p:nvPr/>
        </p:nvSpPr>
        <p:spPr>
          <a:xfrm>
            <a:off x="1923925" y="4261518"/>
            <a:ext cx="2417650" cy="543675"/>
          </a:xfrm>
          <a:prstGeom prst="rect">
            <a:avLst/>
          </a:prstGeom>
          <a:noFill/>
        </p:spPr>
        <p:txBody>
          <a:bodyPr wrap="none" rtlCol="0">
            <a:spAutoFit/>
          </a:bodyPr>
          <a:lstStyle/>
          <a:p>
            <a:pPr algn="r"/>
            <a:r>
              <a:rPr lang="en-US" sz="1600" dirty="0"/>
              <a:t>Convection / radiation</a:t>
            </a:r>
          </a:p>
          <a:p>
            <a:pPr algn="r"/>
            <a:r>
              <a:rPr lang="en-US" sz="1333" dirty="0" err="1"/>
              <a:t>Brenowitz</a:t>
            </a:r>
            <a:r>
              <a:rPr lang="en-US" sz="1333" dirty="0"/>
              <a:t> &amp; Bretherton, 2018</a:t>
            </a:r>
          </a:p>
        </p:txBody>
      </p:sp>
      <p:sp>
        <p:nvSpPr>
          <p:cNvPr id="10" name="TextBox 9"/>
          <p:cNvSpPr txBox="1"/>
          <p:nvPr/>
        </p:nvSpPr>
        <p:spPr>
          <a:xfrm>
            <a:off x="471270" y="836713"/>
            <a:ext cx="10905317" cy="666786"/>
          </a:xfrm>
          <a:prstGeom prst="rect">
            <a:avLst/>
          </a:prstGeom>
          <a:noFill/>
        </p:spPr>
        <p:txBody>
          <a:bodyPr wrap="square" rtlCol="0">
            <a:spAutoFit/>
          </a:bodyPr>
          <a:lstStyle/>
          <a:p>
            <a:r>
              <a:rPr lang="en-US" sz="2133" b="1" dirty="0"/>
              <a:t>Key idea: local data, no horizontal motion, fixed forcing / boundary conditions</a:t>
            </a:r>
          </a:p>
          <a:p>
            <a:r>
              <a:rPr lang="en-US" sz="1600" dirty="0"/>
              <a:t>By avoiding two-way coupling, we can easily incorporate multiple time steps during training</a:t>
            </a:r>
            <a:endParaRPr lang="en-US" sz="2133" b="1" dirty="0"/>
          </a:p>
        </p:txBody>
      </p:sp>
      <p:grpSp>
        <p:nvGrpSpPr>
          <p:cNvPr id="20" name="Group 19"/>
          <p:cNvGrpSpPr/>
          <p:nvPr/>
        </p:nvGrpSpPr>
        <p:grpSpPr>
          <a:xfrm>
            <a:off x="5221544" y="1952093"/>
            <a:ext cx="2252540" cy="830384"/>
            <a:chOff x="223942" y="1268855"/>
            <a:chExt cx="1689405" cy="622788"/>
          </a:xfrm>
        </p:grpSpPr>
        <p:sp>
          <p:nvSpPr>
            <p:cNvPr id="21" name="Rounded Rectangle 20"/>
            <p:cNvSpPr/>
            <p:nvPr/>
          </p:nvSpPr>
          <p:spPr>
            <a:xfrm>
              <a:off x="251520" y="1268855"/>
              <a:ext cx="1656184" cy="6227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TextBox 21"/>
            <p:cNvSpPr txBox="1"/>
            <p:nvPr/>
          </p:nvSpPr>
          <p:spPr>
            <a:xfrm>
              <a:off x="223942" y="1414196"/>
              <a:ext cx="1689405" cy="315423"/>
            </a:xfrm>
            <a:prstGeom prst="rect">
              <a:avLst/>
            </a:prstGeom>
            <a:noFill/>
          </p:spPr>
          <p:txBody>
            <a:bodyPr wrap="none" rtlCol="0">
              <a:spAutoFit/>
            </a:bodyPr>
            <a:lstStyle/>
            <a:p>
              <a:pPr algn="ctr"/>
              <a:r>
                <a:rPr lang="en-US" sz="2133" dirty="0"/>
                <a:t>Parameterization</a:t>
              </a:r>
            </a:p>
          </p:txBody>
        </p:sp>
      </p:grpSp>
      <p:grpSp>
        <p:nvGrpSpPr>
          <p:cNvPr id="23" name="Group 22"/>
          <p:cNvGrpSpPr/>
          <p:nvPr/>
        </p:nvGrpSpPr>
        <p:grpSpPr>
          <a:xfrm>
            <a:off x="636245" y="1975129"/>
            <a:ext cx="2885424" cy="807350"/>
            <a:chOff x="-119140" y="1268855"/>
            <a:chExt cx="2408032" cy="605512"/>
          </a:xfrm>
        </p:grpSpPr>
        <p:sp>
          <p:nvSpPr>
            <p:cNvPr id="24" name="Rounded Rectangle 23"/>
            <p:cNvSpPr/>
            <p:nvPr/>
          </p:nvSpPr>
          <p:spPr>
            <a:xfrm>
              <a:off x="-119140" y="1268855"/>
              <a:ext cx="2408032" cy="6055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TextBox 24"/>
            <p:cNvSpPr txBox="1"/>
            <p:nvPr/>
          </p:nvSpPr>
          <p:spPr>
            <a:xfrm>
              <a:off x="336250" y="1289592"/>
              <a:ext cx="1497251" cy="561596"/>
            </a:xfrm>
            <a:prstGeom prst="rect">
              <a:avLst/>
            </a:prstGeom>
            <a:noFill/>
          </p:spPr>
          <p:txBody>
            <a:bodyPr wrap="none" rtlCol="0">
              <a:spAutoFit/>
            </a:bodyPr>
            <a:lstStyle/>
            <a:p>
              <a:pPr algn="ctr"/>
              <a:r>
                <a:rPr lang="en-US" sz="2133" dirty="0"/>
                <a:t>Dynamics &amp;</a:t>
              </a:r>
            </a:p>
            <a:p>
              <a:pPr algn="ctr"/>
              <a:r>
                <a:rPr lang="en-US" sz="2133" dirty="0"/>
                <a:t>other physics</a:t>
              </a:r>
            </a:p>
          </p:txBody>
        </p:sp>
      </p:grpSp>
      <p:sp>
        <p:nvSpPr>
          <p:cNvPr id="26" name="Right Arrow 25"/>
          <p:cNvSpPr/>
          <p:nvPr/>
        </p:nvSpPr>
        <p:spPr>
          <a:xfrm>
            <a:off x="3782134" y="2241892"/>
            <a:ext cx="1056117" cy="445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p:cNvSpPr txBox="1"/>
          <p:nvPr/>
        </p:nvSpPr>
        <p:spPr>
          <a:xfrm>
            <a:off x="3581286" y="1604798"/>
            <a:ext cx="1141658" cy="666977"/>
          </a:xfrm>
          <a:prstGeom prst="rect">
            <a:avLst/>
          </a:prstGeom>
          <a:noFill/>
        </p:spPr>
        <p:txBody>
          <a:bodyPr wrap="none" rtlCol="0">
            <a:spAutoFit/>
          </a:bodyPr>
          <a:lstStyle/>
          <a:p>
            <a:pPr algn="ctr"/>
            <a:r>
              <a:rPr lang="en-US" sz="1867" b="1" dirty="0"/>
              <a:t>one-way</a:t>
            </a:r>
          </a:p>
          <a:p>
            <a:pPr algn="ctr"/>
            <a:r>
              <a:rPr lang="en-US" sz="1867" b="1" dirty="0"/>
              <a:t>forcing</a:t>
            </a:r>
          </a:p>
        </p:txBody>
      </p:sp>
      <p:sp>
        <p:nvSpPr>
          <p:cNvPr id="28" name="Circular Arrow 27"/>
          <p:cNvSpPr/>
          <p:nvPr/>
        </p:nvSpPr>
        <p:spPr>
          <a:xfrm rot="5400000">
            <a:off x="7305700" y="1673319"/>
            <a:ext cx="682145" cy="1344149"/>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9" name="TextBox 28"/>
          <p:cNvSpPr txBox="1"/>
          <p:nvPr/>
        </p:nvSpPr>
        <p:spPr>
          <a:xfrm>
            <a:off x="7538044" y="1568621"/>
            <a:ext cx="1824537" cy="420564"/>
          </a:xfrm>
          <a:prstGeom prst="rect">
            <a:avLst/>
          </a:prstGeom>
          <a:noFill/>
        </p:spPr>
        <p:txBody>
          <a:bodyPr wrap="none" rtlCol="0">
            <a:spAutoFit/>
          </a:bodyPr>
          <a:lstStyle/>
          <a:p>
            <a:pPr algn="ctr"/>
            <a:r>
              <a:rPr lang="en-US" sz="2133" b="1" dirty="0"/>
              <a:t>self-iteration</a:t>
            </a:r>
          </a:p>
        </p:txBody>
      </p:sp>
      <p:sp>
        <p:nvSpPr>
          <p:cNvPr id="30" name="Left Brace 29"/>
          <p:cNvSpPr/>
          <p:nvPr/>
        </p:nvSpPr>
        <p:spPr>
          <a:xfrm rot="16200000">
            <a:off x="6155860" y="2004847"/>
            <a:ext cx="480053" cy="2216879"/>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31" name="TextBox 30"/>
          <p:cNvSpPr txBox="1"/>
          <p:nvPr/>
        </p:nvSpPr>
        <p:spPr>
          <a:xfrm>
            <a:off x="551135" y="3332989"/>
            <a:ext cx="3055645" cy="420564"/>
          </a:xfrm>
          <a:prstGeom prst="rect">
            <a:avLst/>
          </a:prstGeom>
          <a:noFill/>
        </p:spPr>
        <p:txBody>
          <a:bodyPr wrap="none" rtlCol="0">
            <a:spAutoFit/>
          </a:bodyPr>
          <a:lstStyle/>
          <a:p>
            <a:pPr algn="ctr"/>
            <a:r>
              <a:rPr lang="en-US" sz="2133" dirty="0"/>
              <a:t>Derivatives not needed!</a:t>
            </a:r>
          </a:p>
        </p:txBody>
      </p:sp>
      <p:sp>
        <p:nvSpPr>
          <p:cNvPr id="32" name="TextBox 31"/>
          <p:cNvSpPr txBox="1"/>
          <p:nvPr/>
        </p:nvSpPr>
        <p:spPr>
          <a:xfrm>
            <a:off x="4810426" y="3318792"/>
            <a:ext cx="3111621" cy="420564"/>
          </a:xfrm>
          <a:prstGeom prst="rect">
            <a:avLst/>
          </a:prstGeom>
          <a:noFill/>
        </p:spPr>
        <p:txBody>
          <a:bodyPr wrap="none" rtlCol="0">
            <a:spAutoFit/>
          </a:bodyPr>
          <a:lstStyle/>
          <a:p>
            <a:pPr algn="ctr"/>
            <a:r>
              <a:rPr lang="en-US" sz="2133" dirty="0"/>
              <a:t>Automatic differentiation</a:t>
            </a:r>
          </a:p>
        </p:txBody>
      </p:sp>
      <p:sp>
        <p:nvSpPr>
          <p:cNvPr id="33" name="Left Brace 32"/>
          <p:cNvSpPr/>
          <p:nvPr/>
        </p:nvSpPr>
        <p:spPr>
          <a:xfrm rot="16200000">
            <a:off x="1838935" y="1669609"/>
            <a:ext cx="480053" cy="2885423"/>
          </a:xfrm>
          <a:prstGeom prst="lef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34" name="TextBox 33"/>
          <p:cNvSpPr txBox="1"/>
          <p:nvPr/>
        </p:nvSpPr>
        <p:spPr>
          <a:xfrm>
            <a:off x="30517" y="3745681"/>
            <a:ext cx="8431083" cy="420564"/>
          </a:xfrm>
          <a:prstGeom prst="rect">
            <a:avLst/>
          </a:prstGeom>
          <a:noFill/>
        </p:spPr>
        <p:txBody>
          <a:bodyPr wrap="square" rtlCol="0">
            <a:spAutoFit/>
          </a:bodyPr>
          <a:lstStyle/>
          <a:p>
            <a:r>
              <a:rPr lang="en-US" sz="2133" b="1" dirty="0"/>
              <a:t>Self-iteration during training increases accuracy and stability!</a:t>
            </a:r>
          </a:p>
        </p:txBody>
      </p:sp>
    </p:spTree>
    <p:extLst>
      <p:ext uri="{BB962C8B-B14F-4D97-AF65-F5344CB8AC3E}">
        <p14:creationId xmlns:p14="http://schemas.microsoft.com/office/powerpoint/2010/main" val="33433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animBg="1"/>
      <p:bldP spid="31" grpId="0"/>
      <p:bldP spid="32" grpId="0"/>
      <p:bldP spid="33" grpId="0" animBg="1"/>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grpSp>
        <p:nvGrpSpPr>
          <p:cNvPr id="2" name="Group 1"/>
          <p:cNvGrpSpPr/>
          <p:nvPr/>
        </p:nvGrpSpPr>
        <p:grpSpPr>
          <a:xfrm>
            <a:off x="284385" y="2052042"/>
            <a:ext cx="2711698" cy="4529944"/>
            <a:chOff x="140954" y="2016864"/>
            <a:chExt cx="2813388" cy="4699818"/>
          </a:xfrm>
        </p:grpSpPr>
        <p:pic>
          <p:nvPicPr>
            <p:cNvPr id="57" name="Google Shape;413;p55">
              <a:extLst>
                <a:ext uri="{FF2B5EF4-FFF2-40B4-BE49-F238E27FC236}">
                  <a16:creationId xmlns:a16="http://schemas.microsoft.com/office/drawing/2014/main" id="{1F9BC440-3334-1956-5EBE-D54195F4414E}"/>
                </a:ext>
              </a:extLst>
            </p:cNvPr>
            <p:cNvPicPr preferRelativeResize="0"/>
            <p:nvPr/>
          </p:nvPicPr>
          <p:blipFill rotWithShape="1">
            <a:blip r:embed="rId3">
              <a:alphaModFix/>
            </a:blip>
            <a:srcRect l="10577" t="17603" r="4258" b="18498"/>
            <a:stretch/>
          </p:blipFill>
          <p:spPr>
            <a:xfrm>
              <a:off x="235390" y="3916625"/>
              <a:ext cx="2718804" cy="1174101"/>
            </a:xfrm>
            <a:prstGeom prst="rect">
              <a:avLst/>
            </a:prstGeom>
            <a:noFill/>
            <a:ln w="12700">
              <a:solidFill>
                <a:srgbClr val="00863D"/>
              </a:solidFill>
            </a:ln>
          </p:spPr>
        </p:pic>
        <p:pic>
          <p:nvPicPr>
            <p:cNvPr id="58" name="Google Shape;164;p19"/>
            <p:cNvPicPr preferRelativeResize="0"/>
            <p:nvPr/>
          </p:nvPicPr>
          <p:blipFill rotWithShape="1">
            <a:blip r:embed="rId4">
              <a:alphaModFix/>
            </a:blip>
            <a:srcRect/>
            <a:stretch/>
          </p:blipFill>
          <p:spPr>
            <a:xfrm>
              <a:off x="234028" y="2016864"/>
              <a:ext cx="2720313" cy="1758916"/>
            </a:xfrm>
            <a:prstGeom prst="rect">
              <a:avLst/>
            </a:prstGeom>
            <a:noFill/>
            <a:ln w="12700">
              <a:solidFill>
                <a:srgbClr val="7030A0"/>
              </a:solidFill>
            </a:ln>
          </p:spPr>
        </p:pic>
        <p:pic>
          <p:nvPicPr>
            <p:cNvPr id="59" name="Picture 2" descr="Fig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57" r="-1"/>
            <a:stretch/>
          </p:blipFill>
          <p:spPr bwMode="auto">
            <a:xfrm>
              <a:off x="140954" y="5376125"/>
              <a:ext cx="2813388" cy="1340557"/>
            </a:xfrm>
            <a:prstGeom prst="rect">
              <a:avLst/>
            </a:prstGeom>
            <a:solidFill>
              <a:schemeClr val="bg1"/>
            </a:solidFill>
            <a:ln w="12700">
              <a:noFill/>
            </a:ln>
          </p:spPr>
        </p:pic>
        <p:cxnSp>
          <p:nvCxnSpPr>
            <p:cNvPr id="60" name="Straight Connector 59"/>
            <p:cNvCxnSpPr/>
            <p:nvPr/>
          </p:nvCxnSpPr>
          <p:spPr>
            <a:xfrm>
              <a:off x="234027" y="3775780"/>
              <a:ext cx="1445144" cy="84909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679171" y="4546600"/>
              <a:ext cx="78278" cy="78278"/>
            </a:xfrm>
            <a:prstGeom prst="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p:nvPr/>
          </p:nvCxnSpPr>
          <p:spPr>
            <a:xfrm flipH="1">
              <a:off x="1757449" y="3775780"/>
              <a:ext cx="1196745" cy="84909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162565" y="6231220"/>
              <a:ext cx="78278" cy="78278"/>
            </a:xfrm>
            <a:prstGeom prst="rect">
              <a:avLst/>
            </a:prstGeom>
            <a:noFill/>
            <a:ln w="12700">
              <a:solidFill>
                <a:srgbClr val="008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234027" y="5090726"/>
              <a:ext cx="1928538" cy="1218772"/>
            </a:xfrm>
            <a:prstGeom prst="line">
              <a:avLst/>
            </a:prstGeom>
            <a:ln w="12700">
              <a:solidFill>
                <a:srgbClr val="00863D"/>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240843" y="5090726"/>
              <a:ext cx="713351" cy="1218772"/>
            </a:xfrm>
            <a:prstGeom prst="line">
              <a:avLst/>
            </a:prstGeom>
            <a:ln w="12700">
              <a:solidFill>
                <a:srgbClr val="00863D"/>
              </a:solidFill>
            </a:ln>
          </p:spPr>
          <p:style>
            <a:lnRef idx="1">
              <a:schemeClr val="accent1"/>
            </a:lnRef>
            <a:fillRef idx="0">
              <a:schemeClr val="accent1"/>
            </a:fillRef>
            <a:effectRef idx="0">
              <a:schemeClr val="accent1"/>
            </a:effectRef>
            <a:fontRef idx="minor">
              <a:schemeClr val="tx1"/>
            </a:fontRef>
          </p:style>
        </p:cxnSp>
      </p:grpSp>
      <p:sp>
        <p:nvSpPr>
          <p:cNvPr id="66" name="TextBox 65"/>
          <p:cNvSpPr txBox="1"/>
          <p:nvPr/>
        </p:nvSpPr>
        <p:spPr>
          <a:xfrm>
            <a:off x="855920" y="542492"/>
            <a:ext cx="70352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a:rPr>
              <a:t>Goal:</a:t>
            </a:r>
            <a:r>
              <a:rPr lang="en-US" sz="1600" dirty="0" smtClean="0">
                <a:latin typeface="Arial"/>
              </a:rPr>
              <a:t> realistic cloud simulations for accurate climate and weather prediction</a:t>
            </a:r>
            <a:endParaRPr kumimoji="0" lang="en-US" sz="1600" i="0" u="none" strike="noStrike" kern="1200" cap="none" spc="0" normalizeH="0" baseline="0" noProof="0" dirty="0">
              <a:ln>
                <a:noFill/>
              </a:ln>
              <a:effectLst/>
              <a:uLnTx/>
              <a:uFillTx/>
              <a:latin typeface="Arial"/>
            </a:endParaRPr>
          </a:p>
        </p:txBody>
      </p:sp>
      <p:sp>
        <p:nvSpPr>
          <p:cNvPr id="67" name="TextBox 66"/>
          <p:cNvSpPr txBox="1"/>
          <p:nvPr/>
        </p:nvSpPr>
        <p:spPr>
          <a:xfrm>
            <a:off x="2108337" y="900866"/>
            <a:ext cx="70352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a:rPr>
              <a:t>Challenge:</a:t>
            </a:r>
            <a:r>
              <a:rPr lang="en-US" sz="1600" dirty="0" smtClean="0">
                <a:latin typeface="Arial"/>
              </a:rPr>
              <a:t> droplet-based simulations are accurate, but inefficient</a:t>
            </a:r>
            <a:endParaRPr kumimoji="0" lang="en-US" sz="1600" i="0" u="none" strike="noStrike" kern="1200" cap="none" spc="0" normalizeH="0" baseline="0" noProof="0" dirty="0">
              <a:ln>
                <a:noFill/>
              </a:ln>
              <a:effectLst/>
              <a:uLnTx/>
              <a:uFillTx/>
              <a:latin typeface="Arial"/>
            </a:endParaRPr>
          </a:p>
        </p:txBody>
      </p:sp>
      <p:sp>
        <p:nvSpPr>
          <p:cNvPr id="68" name="TextBox 67"/>
          <p:cNvSpPr txBox="1"/>
          <p:nvPr/>
        </p:nvSpPr>
        <p:spPr>
          <a:xfrm>
            <a:off x="3804859" y="1248908"/>
            <a:ext cx="58065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a:rPr>
              <a:t>Solution:</a:t>
            </a:r>
            <a:r>
              <a:rPr lang="en-US" sz="1600" dirty="0" smtClean="0">
                <a:latin typeface="Arial"/>
              </a:rPr>
              <a:t> ML model trained to predict statistics of droplet size</a:t>
            </a:r>
            <a:endParaRPr kumimoji="0" lang="en-US" sz="1600" i="0" u="none" strike="noStrike" kern="1200" cap="none" spc="0" normalizeH="0" baseline="0" noProof="0" dirty="0">
              <a:ln>
                <a:noFill/>
              </a:ln>
              <a:effectLst/>
              <a:uLnTx/>
              <a:uFillTx/>
              <a:latin typeface="Arial"/>
            </a:endParaRPr>
          </a:p>
        </p:txBody>
      </p:sp>
      <p:sp>
        <p:nvSpPr>
          <p:cNvPr id="69" name="TextBox 68"/>
          <p:cNvSpPr txBox="1"/>
          <p:nvPr/>
        </p:nvSpPr>
        <p:spPr>
          <a:xfrm>
            <a:off x="368743" y="1603032"/>
            <a:ext cx="28392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A2D6E"/>
                </a:solidFill>
                <a:effectLst/>
                <a:uLnTx/>
                <a:uFillTx/>
                <a:latin typeface="Arial"/>
                <a:ea typeface="+mn-ea"/>
                <a:cs typeface="+mn-cs"/>
              </a:rPr>
              <a:t>Hierarchy of spatial scales</a:t>
            </a:r>
            <a:endParaRPr kumimoji="0" lang="en-US" sz="1600" b="0" i="0" u="none" strike="noStrike" kern="1200" cap="none" spc="0" normalizeH="0" baseline="0" noProof="0" dirty="0">
              <a:ln>
                <a:noFill/>
              </a:ln>
              <a:solidFill>
                <a:srgbClr val="0A2D6E"/>
              </a:solidFill>
              <a:effectLst/>
              <a:uLnTx/>
              <a:uFillTx/>
              <a:latin typeface="Arial"/>
              <a:ea typeface="+mn-ea"/>
              <a:cs typeface="+mn-cs"/>
            </a:endParaRPr>
          </a:p>
        </p:txBody>
      </p:sp>
      <p:grpSp>
        <p:nvGrpSpPr>
          <p:cNvPr id="11" name="Group 10"/>
          <p:cNvGrpSpPr/>
          <p:nvPr/>
        </p:nvGrpSpPr>
        <p:grpSpPr>
          <a:xfrm>
            <a:off x="5867295" y="1794704"/>
            <a:ext cx="3162841" cy="2931183"/>
            <a:chOff x="4502185" y="2488746"/>
            <a:chExt cx="3162841" cy="2931183"/>
          </a:xfrm>
        </p:grpSpPr>
        <p:sp>
          <p:nvSpPr>
            <p:cNvPr id="70" name="TextBox 69"/>
            <p:cNvSpPr txBox="1"/>
            <p:nvPr/>
          </p:nvSpPr>
          <p:spPr>
            <a:xfrm>
              <a:off x="5175302" y="2488746"/>
              <a:ext cx="24897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rgbClr val="0A2D6E"/>
                  </a:solidFill>
                  <a:latin typeface="Arial"/>
                </a:rPr>
                <a:t>Accurate prediction of rain water mass</a:t>
              </a:r>
              <a:endParaRPr kumimoji="0" lang="en-US" sz="1600" b="0" i="0" u="none" strike="noStrike" kern="1200" cap="none" spc="0" normalizeH="0" baseline="0" noProof="0" dirty="0">
                <a:ln>
                  <a:noFill/>
                </a:ln>
                <a:solidFill>
                  <a:srgbClr val="0A2D6E"/>
                </a:solidFill>
                <a:effectLst/>
                <a:uLnTx/>
                <a:uFillTx/>
                <a:latin typeface="Arial"/>
                <a:ea typeface="+mn-ea"/>
                <a:cs typeface="+mn-cs"/>
              </a:endParaRPr>
            </a:p>
          </p:txBody>
        </p:sp>
        <p:pic>
          <p:nvPicPr>
            <p:cNvPr id="71" name="Picture 70"/>
            <p:cNvPicPr>
              <a:picLocks noChangeAspect="1"/>
            </p:cNvPicPr>
            <p:nvPr/>
          </p:nvPicPr>
          <p:blipFill rotWithShape="1">
            <a:blip r:embed="rId6"/>
            <a:srcRect l="5963" t="51637" r="51259" b="5429"/>
            <a:stretch/>
          </p:blipFill>
          <p:spPr>
            <a:xfrm>
              <a:off x="5363316" y="3014220"/>
              <a:ext cx="1980768" cy="2023417"/>
            </a:xfrm>
            <a:prstGeom prst="rect">
              <a:avLst/>
            </a:prstGeom>
          </p:spPr>
        </p:pic>
        <p:sp>
          <p:nvSpPr>
            <p:cNvPr id="9" name="Rectangle 8"/>
            <p:cNvSpPr/>
            <p:nvPr/>
          </p:nvSpPr>
          <p:spPr>
            <a:xfrm>
              <a:off x="5810905" y="5142930"/>
              <a:ext cx="1203278" cy="276999"/>
            </a:xfrm>
            <a:prstGeom prst="rect">
              <a:avLst/>
            </a:prstGeom>
          </p:spPr>
          <p:txBody>
            <a:bodyPr wrap="none">
              <a:spAutoFit/>
            </a:bodyPr>
            <a:lstStyle/>
            <a:p>
              <a:r>
                <a:rPr lang="en-US" sz="1200" dirty="0" smtClean="0">
                  <a:solidFill>
                    <a:srgbClr val="0A2D6E"/>
                  </a:solidFill>
                </a:rPr>
                <a:t>True rain mass</a:t>
              </a:r>
              <a:endParaRPr lang="en-US" sz="1200" dirty="0"/>
            </a:p>
          </p:txBody>
        </p:sp>
        <p:sp>
          <p:nvSpPr>
            <p:cNvPr id="72" name="Rectangle 71"/>
            <p:cNvSpPr/>
            <p:nvPr/>
          </p:nvSpPr>
          <p:spPr>
            <a:xfrm>
              <a:off x="4502185" y="3711971"/>
              <a:ext cx="865943" cy="276999"/>
            </a:xfrm>
            <a:prstGeom prst="rect">
              <a:avLst/>
            </a:prstGeom>
          </p:spPr>
          <p:txBody>
            <a:bodyPr wrap="none">
              <a:spAutoFit/>
            </a:bodyPr>
            <a:lstStyle/>
            <a:p>
              <a:r>
                <a:rPr lang="en-US" sz="1200" dirty="0" smtClean="0">
                  <a:solidFill>
                    <a:srgbClr val="0A2D6E"/>
                  </a:solidFill>
                </a:rPr>
                <a:t>Prediction</a:t>
              </a:r>
              <a:endParaRPr lang="en-US" sz="1200" dirty="0"/>
            </a:p>
          </p:txBody>
        </p:sp>
      </p:grpSp>
      <p:grpSp>
        <p:nvGrpSpPr>
          <p:cNvPr id="8" name="Group 7"/>
          <p:cNvGrpSpPr/>
          <p:nvPr/>
        </p:nvGrpSpPr>
        <p:grpSpPr>
          <a:xfrm>
            <a:off x="8735671" y="1753199"/>
            <a:ext cx="3371736" cy="2931184"/>
            <a:chOff x="7754175" y="2488745"/>
            <a:chExt cx="3371736" cy="2931184"/>
          </a:xfrm>
        </p:grpSpPr>
        <p:pic>
          <p:nvPicPr>
            <p:cNvPr id="55" name="Picture 54" descr="https://cdn.discordapp.com/attachments/774194694313082881/851408760127225867/Screenshot_from_2021-06-07_12-29-2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6007" r="58067" b="3167"/>
            <a:stretch/>
          </p:blipFill>
          <p:spPr bwMode="auto">
            <a:xfrm>
              <a:off x="8236581" y="3087644"/>
              <a:ext cx="2889329" cy="1949993"/>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8351419" y="2488745"/>
              <a:ext cx="2774492" cy="584775"/>
            </a:xfrm>
            <a:prstGeom prst="rect">
              <a:avLst/>
            </a:prstGeom>
            <a:noFill/>
          </p:spPr>
          <p:txBody>
            <a:bodyPr wrap="square" rtlCol="0">
              <a:spAutoFit/>
            </a:bodyPr>
            <a:lstStyle/>
            <a:p>
              <a:pPr lvl="0" algn="ctr"/>
              <a:r>
                <a:rPr lang="en-US" sz="1600" b="1" noProof="0" dirty="0" smtClean="0">
                  <a:solidFill>
                    <a:srgbClr val="0A2D6E"/>
                  </a:solidFill>
                  <a:latin typeface="Arial"/>
                </a:rPr>
                <a:t>Accurate</a:t>
              </a:r>
            </a:p>
            <a:p>
              <a:pPr lvl="0" algn="ctr"/>
              <a:r>
                <a:rPr lang="en-US" sz="1600" b="1" dirty="0" smtClean="0">
                  <a:solidFill>
                    <a:srgbClr val="0A2D6E"/>
                  </a:solidFill>
                </a:rPr>
                <a:t>cloud → rain </a:t>
              </a:r>
              <a:r>
                <a:rPr lang="en-US" sz="1600" b="1" noProof="0" dirty="0" smtClean="0">
                  <a:solidFill>
                    <a:srgbClr val="0A2D6E"/>
                  </a:solidFill>
                  <a:latin typeface="Arial"/>
                </a:rPr>
                <a:t>transition</a:t>
              </a:r>
              <a:endParaRPr kumimoji="0" lang="en-US" sz="1600" b="0" i="0" u="none" strike="noStrike" kern="1200" cap="none" spc="0" normalizeH="0" baseline="0" noProof="0" dirty="0">
                <a:ln>
                  <a:noFill/>
                </a:ln>
                <a:solidFill>
                  <a:srgbClr val="0A2D6E"/>
                </a:solidFill>
                <a:effectLst/>
                <a:uLnTx/>
                <a:uFillTx/>
                <a:latin typeface="Arial"/>
                <a:ea typeface="+mn-ea"/>
                <a:cs typeface="+mn-cs"/>
              </a:endParaRPr>
            </a:p>
          </p:txBody>
        </p:sp>
        <p:sp>
          <p:nvSpPr>
            <p:cNvPr id="74" name="Rectangle 73"/>
            <p:cNvSpPr/>
            <p:nvPr/>
          </p:nvSpPr>
          <p:spPr>
            <a:xfrm>
              <a:off x="7754175" y="3695715"/>
              <a:ext cx="588931" cy="461665"/>
            </a:xfrm>
            <a:prstGeom prst="rect">
              <a:avLst/>
            </a:prstGeom>
          </p:spPr>
          <p:txBody>
            <a:bodyPr wrap="square">
              <a:spAutoFit/>
            </a:bodyPr>
            <a:lstStyle/>
            <a:p>
              <a:pPr algn="r"/>
              <a:r>
                <a:rPr lang="en-US" sz="1200" dirty="0" smtClean="0">
                  <a:solidFill>
                    <a:srgbClr val="0A2D6E"/>
                  </a:solidFill>
                </a:rPr>
                <a:t>Rain</a:t>
              </a:r>
              <a:r>
                <a:rPr lang="en-US" sz="1200" dirty="0" smtClean="0"/>
                <a:t> </a:t>
              </a:r>
              <a:r>
                <a:rPr lang="en-US" sz="1200" dirty="0" smtClean="0">
                  <a:solidFill>
                    <a:srgbClr val="355288"/>
                  </a:solidFill>
                </a:rPr>
                <a:t>mass</a:t>
              </a:r>
            </a:p>
          </p:txBody>
        </p:sp>
        <p:sp>
          <p:nvSpPr>
            <p:cNvPr id="75" name="Rectangle 74"/>
            <p:cNvSpPr/>
            <p:nvPr/>
          </p:nvSpPr>
          <p:spPr>
            <a:xfrm>
              <a:off x="9488566" y="5142930"/>
              <a:ext cx="913135" cy="276999"/>
            </a:xfrm>
            <a:prstGeom prst="rect">
              <a:avLst/>
            </a:prstGeom>
          </p:spPr>
          <p:txBody>
            <a:bodyPr wrap="none">
              <a:spAutoFit/>
            </a:bodyPr>
            <a:lstStyle/>
            <a:p>
              <a:r>
                <a:rPr lang="en-US" sz="1200" dirty="0" smtClean="0">
                  <a:solidFill>
                    <a:srgbClr val="0A2D6E"/>
                  </a:solidFill>
                </a:rPr>
                <a:t>Time (min)</a:t>
              </a:r>
              <a:endParaRPr lang="en-US" sz="1200" dirty="0"/>
            </a:p>
          </p:txBody>
        </p:sp>
      </p:grpSp>
      <p:sp>
        <p:nvSpPr>
          <p:cNvPr id="76" name="TextBox 75"/>
          <p:cNvSpPr txBox="1"/>
          <p:nvPr/>
        </p:nvSpPr>
        <p:spPr>
          <a:xfrm>
            <a:off x="3552814" y="5394004"/>
            <a:ext cx="7167347" cy="338554"/>
          </a:xfrm>
          <a:prstGeom prst="rect">
            <a:avLst/>
          </a:prstGeom>
          <a:noFill/>
        </p:spPr>
        <p:txBody>
          <a:bodyPr wrap="none" rtlCol="0">
            <a:spAutoFit/>
          </a:bodyPr>
          <a:lstStyle/>
          <a:p>
            <a:r>
              <a:rPr lang="en-US" sz="1600" b="1" dirty="0"/>
              <a:t>Next steps: </a:t>
            </a:r>
            <a:r>
              <a:rPr lang="en-US" sz="1600" dirty="0" smtClean="0"/>
              <a:t>coupling to ICON, spatial </a:t>
            </a:r>
            <a:r>
              <a:rPr lang="en-US" sz="1600" dirty="0"/>
              <a:t>structure, new hydrometeors, aerosols</a:t>
            </a:r>
          </a:p>
        </p:txBody>
      </p:sp>
      <p:sp>
        <p:nvSpPr>
          <p:cNvPr id="5" name="Title 4"/>
          <p:cNvSpPr>
            <a:spLocks noGrp="1"/>
          </p:cNvSpPr>
          <p:nvPr>
            <p:ph type="title"/>
          </p:nvPr>
        </p:nvSpPr>
        <p:spPr/>
        <p:txBody>
          <a:bodyPr/>
          <a:lstStyle/>
          <a:p>
            <a:r>
              <a:rPr lang="en-US" dirty="0" smtClean="0"/>
              <a:t>Learning Bulk-moment Microphysics Consistent with Droplet Simulations</a:t>
            </a:r>
            <a:endParaRPr lang="en-US" dirty="0"/>
          </a:p>
        </p:txBody>
      </p:sp>
      <p:pic>
        <p:nvPicPr>
          <p:cNvPr id="35" name="Picture 34"/>
          <p:cNvPicPr>
            <a:picLocks noChangeAspect="1"/>
          </p:cNvPicPr>
          <p:nvPr/>
        </p:nvPicPr>
        <p:blipFill>
          <a:blip r:embed="rId8"/>
          <a:stretch>
            <a:fillRect/>
          </a:stretch>
        </p:blipFill>
        <p:spPr>
          <a:xfrm>
            <a:off x="3208021" y="2338383"/>
            <a:ext cx="2524216" cy="1875131"/>
          </a:xfrm>
          <a:prstGeom prst="rect">
            <a:avLst/>
          </a:prstGeom>
        </p:spPr>
      </p:pic>
      <p:pic>
        <p:nvPicPr>
          <p:cNvPr id="36" name="Picture 35"/>
          <p:cNvPicPr>
            <a:picLocks noChangeAspect="1"/>
          </p:cNvPicPr>
          <p:nvPr/>
        </p:nvPicPr>
        <p:blipFill rotWithShape="1">
          <a:blip r:embed="rId9" cstate="print">
            <a:extLst>
              <a:ext uri="{28A0092B-C50C-407E-A947-70E740481C1C}">
                <a14:useLocalDpi xmlns:a14="http://schemas.microsoft.com/office/drawing/2010/main" val="0"/>
              </a:ext>
            </a:extLst>
          </a:blip>
          <a:srcRect l="8351"/>
          <a:stretch/>
        </p:blipFill>
        <p:spPr>
          <a:xfrm>
            <a:off x="11284130" y="4940810"/>
            <a:ext cx="872763" cy="1217737"/>
          </a:xfrm>
          <a:prstGeom prst="rect">
            <a:avLst/>
          </a:prstGeom>
        </p:spPr>
      </p:pic>
      <p:sp>
        <p:nvSpPr>
          <p:cNvPr id="37" name="TextBox 36"/>
          <p:cNvSpPr txBox="1"/>
          <p:nvPr/>
        </p:nvSpPr>
        <p:spPr>
          <a:xfrm>
            <a:off x="10623372" y="4987604"/>
            <a:ext cx="660758" cy="420756"/>
          </a:xfrm>
          <a:prstGeom prst="rect">
            <a:avLst/>
          </a:prstGeom>
          <a:noFill/>
        </p:spPr>
        <p:txBody>
          <a:bodyPr wrap="none" rtlCol="0">
            <a:spAutoFit/>
          </a:bodyPr>
          <a:lstStyle/>
          <a:p>
            <a:r>
              <a:rPr lang="en-US" sz="1067" dirty="0" err="1">
                <a:latin typeface="Arial" panose="020B0604020202020204" pitchFamily="34" charset="0"/>
                <a:cs typeface="Arial" panose="020B0604020202020204" pitchFamily="34" charset="0"/>
              </a:rPr>
              <a:t>Shivani</a:t>
            </a:r>
            <a:endParaRPr lang="en-DE" sz="1067" dirty="0">
              <a:latin typeface="Arial" panose="020B0604020202020204" pitchFamily="34" charset="0"/>
              <a:cs typeface="Arial" panose="020B0604020202020204" pitchFamily="34" charset="0"/>
            </a:endParaRPr>
          </a:p>
          <a:p>
            <a:r>
              <a:rPr lang="en-US" sz="1067" dirty="0">
                <a:latin typeface="Arial" panose="020B0604020202020204" pitchFamily="34" charset="0"/>
                <a:cs typeface="Arial" panose="020B0604020202020204" pitchFamily="34" charset="0"/>
              </a:rPr>
              <a:t>Sharma</a:t>
            </a:r>
          </a:p>
        </p:txBody>
      </p:sp>
    </p:spTree>
    <p:extLst>
      <p:ext uri="{BB962C8B-B14F-4D97-AF65-F5344CB8AC3E}">
        <p14:creationId xmlns:p14="http://schemas.microsoft.com/office/powerpoint/2010/main" val="31536589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5648735" y="3203677"/>
            <a:ext cx="3500614" cy="2375417"/>
          </a:xfrm>
          <a:prstGeom prst="rect">
            <a:avLst/>
          </a:prstGeom>
        </p:spPr>
      </p:pic>
      <p:pic>
        <p:nvPicPr>
          <p:cNvPr id="16" name="Picture 15"/>
          <p:cNvPicPr>
            <a:picLocks noChangeAspect="1"/>
          </p:cNvPicPr>
          <p:nvPr/>
        </p:nvPicPr>
        <p:blipFill>
          <a:blip r:embed="rId3"/>
          <a:stretch>
            <a:fillRect/>
          </a:stretch>
        </p:blipFill>
        <p:spPr>
          <a:xfrm>
            <a:off x="371548" y="4449312"/>
            <a:ext cx="3667644" cy="1463654"/>
          </a:xfrm>
          <a:prstGeom prst="rect">
            <a:avLst/>
          </a:prstGeom>
        </p:spPr>
      </p:pic>
      <p:sp>
        <p:nvSpPr>
          <p:cNvPr id="2" name="Title 1"/>
          <p:cNvSpPr>
            <a:spLocks noGrp="1"/>
          </p:cNvSpPr>
          <p:nvPr>
            <p:ph type="title"/>
          </p:nvPr>
        </p:nvSpPr>
        <p:spPr/>
        <p:txBody>
          <a:bodyPr/>
          <a:lstStyle/>
          <a:p>
            <a:r>
              <a:rPr lang="en-US" dirty="0" smtClean="0"/>
              <a:t>ML-accelerated Time Stepping for Stiff Chemical Systems</a:t>
            </a:r>
            <a:endParaRPr lang="en-US" dirty="0"/>
          </a:p>
        </p:txBody>
      </p:sp>
      <p:pic>
        <p:nvPicPr>
          <p:cNvPr id="3" name="Picture 8" descr="https://gmd.copernicus.org/articles/11/4043/2018/gmd-11-4043-2018-t01-thumb.png"/>
          <p:cNvPicPr>
            <a:picLocks noChangeAspect="1" noChangeArrowheads="1"/>
          </p:cNvPicPr>
          <p:nvPr/>
        </p:nvPicPr>
        <p:blipFill rotWithShape="1">
          <a:blip r:embed="rId4">
            <a:extLst>
              <a:ext uri="{28A0092B-C50C-407E-A947-70E740481C1C}">
                <a14:useLocalDpi xmlns:a14="http://schemas.microsoft.com/office/drawing/2010/main" val="0"/>
              </a:ext>
            </a:extLst>
          </a:blip>
          <a:srcRect t="9374" r="23647"/>
          <a:stretch/>
        </p:blipFill>
        <p:spPr bwMode="auto">
          <a:xfrm>
            <a:off x="355716" y="728956"/>
            <a:ext cx="1502837" cy="32441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ars.els-cdn.com/content/image/1-s2.0-S009813540200128X-gr1.gif"/>
          <p:cNvPicPr>
            <a:picLocks noChangeAspect="1" noChangeArrowheads="1"/>
          </p:cNvPicPr>
          <p:nvPr/>
        </p:nvPicPr>
        <p:blipFill rotWithShape="1">
          <a:blip r:embed="rId5">
            <a:extLst>
              <a:ext uri="{28A0092B-C50C-407E-A947-70E740481C1C}">
                <a14:useLocalDpi xmlns:a14="http://schemas.microsoft.com/office/drawing/2010/main" val="0"/>
              </a:ext>
            </a:extLst>
          </a:blip>
          <a:srcRect r="32732"/>
          <a:stretch/>
        </p:blipFill>
        <p:spPr bwMode="auto">
          <a:xfrm>
            <a:off x="2301845" y="659619"/>
            <a:ext cx="2741677" cy="333866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752600" y="1090939"/>
            <a:ext cx="2035910" cy="1238013"/>
            <a:chOff x="3670774" y="3902622"/>
            <a:chExt cx="2035910" cy="1238013"/>
          </a:xfrm>
        </p:grpSpPr>
        <p:sp>
          <p:nvSpPr>
            <p:cNvPr id="5" name="Curved Down Arrow 4"/>
            <p:cNvSpPr/>
            <p:nvPr/>
          </p:nvSpPr>
          <p:spPr>
            <a:xfrm>
              <a:off x="4213603" y="3902622"/>
              <a:ext cx="920436" cy="3237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670774" y="4278430"/>
              <a:ext cx="755655" cy="461665"/>
            </a:xfrm>
            <a:prstGeom prst="rect">
              <a:avLst/>
            </a:prstGeom>
          </p:spPr>
          <p:txBody>
            <a:bodyPr wrap="none">
              <a:spAutoFit/>
            </a:bodyPr>
            <a:lstStyle/>
            <a:p>
              <a:pPr algn="ctr"/>
              <a:r>
                <a:rPr lang="en-US" sz="1200" dirty="0" smtClean="0"/>
                <a:t>Chemical</a:t>
              </a:r>
            </a:p>
            <a:p>
              <a:pPr algn="ctr"/>
              <a:r>
                <a:rPr lang="en-US" sz="1200" dirty="0" smtClean="0"/>
                <a:t>kinetics</a:t>
              </a:r>
              <a:endParaRPr lang="en-US" sz="1200" dirty="0"/>
            </a:p>
          </p:txBody>
        </p:sp>
        <p:sp>
          <p:nvSpPr>
            <p:cNvPr id="7" name="Rectangle 6"/>
            <p:cNvSpPr/>
            <p:nvPr/>
          </p:nvSpPr>
          <p:spPr>
            <a:xfrm>
              <a:off x="4582658" y="4174201"/>
              <a:ext cx="1124026" cy="646331"/>
            </a:xfrm>
            <a:prstGeom prst="rect">
              <a:avLst/>
            </a:prstGeom>
          </p:spPr>
          <p:txBody>
            <a:bodyPr wrap="none">
              <a:spAutoFit/>
            </a:bodyPr>
            <a:lstStyle/>
            <a:p>
              <a:pPr algn="ctr"/>
              <a:r>
                <a:rPr lang="en-US" sz="1200" dirty="0" smtClean="0"/>
                <a:t>Radiation</a:t>
              </a:r>
            </a:p>
            <a:p>
              <a:pPr algn="ctr"/>
              <a:r>
                <a:rPr lang="en-US" sz="1200" dirty="0" smtClean="0"/>
                <a:t>Temperature</a:t>
              </a:r>
            </a:p>
            <a:p>
              <a:pPr algn="ctr"/>
              <a:r>
                <a:rPr lang="en-US" sz="1200" dirty="0" smtClean="0"/>
                <a:t>Fluid Dynamics</a:t>
              </a:r>
            </a:p>
          </p:txBody>
        </p:sp>
        <p:sp>
          <p:nvSpPr>
            <p:cNvPr id="8" name="Curved Down Arrow 7"/>
            <p:cNvSpPr/>
            <p:nvPr/>
          </p:nvSpPr>
          <p:spPr>
            <a:xfrm rot="10800000">
              <a:off x="4197931" y="4816880"/>
              <a:ext cx="920436" cy="3237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 name="Picture 9"/>
          <p:cNvPicPr>
            <a:picLocks noChangeAspect="1"/>
          </p:cNvPicPr>
          <p:nvPr/>
        </p:nvPicPr>
        <p:blipFill>
          <a:blip r:embed="rId6"/>
          <a:stretch>
            <a:fillRect/>
          </a:stretch>
        </p:blipFill>
        <p:spPr>
          <a:xfrm>
            <a:off x="7953968" y="990580"/>
            <a:ext cx="1677946" cy="846741"/>
          </a:xfrm>
          <a:prstGeom prst="rect">
            <a:avLst/>
          </a:prstGeom>
        </p:spPr>
      </p:pic>
      <mc:AlternateContent xmlns:mc="http://schemas.openxmlformats.org/markup-compatibility/2006">
        <mc:Choice xmlns:a14="http://schemas.microsoft.com/office/drawing/2010/main" Requires="a14">
          <p:sp>
            <p:nvSpPr>
              <p:cNvPr id="11" name="Rectangle 10"/>
              <p:cNvSpPr/>
              <p:nvPr/>
            </p:nvSpPr>
            <p:spPr>
              <a:xfrm>
                <a:off x="8119038" y="1901808"/>
                <a:ext cx="1347805"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𝐻𝑁</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3</m:t>
                              </m:r>
                            </m:sub>
                          </m:sSub>
                        </m:e>
                      </m:d>
                      <m:r>
                        <a:rPr lang="en-US" sz="1600" b="0" i="1" smtClean="0">
                          <a:latin typeface="Cambria Math" panose="02040503050406030204" pitchFamily="18" charset="0"/>
                        </a:rPr>
                        <m:t>/</m:t>
                      </m:r>
                      <m:r>
                        <a:rPr lang="en-US" sz="1600" b="0" i="1" smtClean="0">
                          <a:latin typeface="Cambria Math" panose="02040503050406030204" pitchFamily="18" charset="0"/>
                        </a:rPr>
                        <m:t>𝑑𝑡</m:t>
                      </m:r>
                    </m:oMath>
                  </m:oMathPara>
                </a14:m>
                <a:endParaRPr lang="en-US" sz="1600" dirty="0"/>
              </a:p>
            </p:txBody>
          </p:sp>
        </mc:Choice>
        <mc:Fallback>
          <p:sp>
            <p:nvSpPr>
              <p:cNvPr id="11" name="Rectangle 10"/>
              <p:cNvSpPr>
                <a:spLocks noRot="1" noChangeAspect="1" noMove="1" noResize="1" noEditPoints="1" noAdjustHandles="1" noChangeArrowheads="1" noChangeShapeType="1" noTextEdit="1"/>
              </p:cNvSpPr>
              <p:nvPr/>
            </p:nvSpPr>
            <p:spPr>
              <a:xfrm>
                <a:off x="8119038" y="1901808"/>
                <a:ext cx="1347805" cy="338554"/>
              </a:xfrm>
              <a:prstGeom prst="rect">
                <a:avLst/>
              </a:prstGeom>
              <a:blipFill>
                <a:blip r:embed="rId7"/>
                <a:stretch>
                  <a:fillRect b="-10714"/>
                </a:stretch>
              </a:blipFill>
            </p:spPr>
            <p:txBody>
              <a:bodyPr/>
              <a:lstStyle/>
              <a:p>
                <a:r>
                  <a:rPr lang="en-US">
                    <a:noFill/>
                  </a:rPr>
                  <a:t> </a:t>
                </a:r>
              </a:p>
            </p:txBody>
          </p:sp>
        </mc:Fallback>
      </mc:AlternateContent>
      <p:sp>
        <p:nvSpPr>
          <p:cNvPr id="13" name="TextBox 12"/>
          <p:cNvSpPr txBox="1"/>
          <p:nvPr/>
        </p:nvSpPr>
        <p:spPr>
          <a:xfrm>
            <a:off x="484386" y="4161218"/>
            <a:ext cx="3441968" cy="369332"/>
          </a:xfrm>
          <a:prstGeom prst="rect">
            <a:avLst/>
          </a:prstGeom>
          <a:noFill/>
        </p:spPr>
        <p:txBody>
          <a:bodyPr wrap="none" rtlCol="0">
            <a:spAutoFit/>
          </a:bodyPr>
          <a:lstStyle/>
          <a:p>
            <a:r>
              <a:rPr lang="en-US" b="1" u="sng" dirty="0" err="1" smtClean="0"/>
              <a:t>Rosenbrock</a:t>
            </a:r>
            <a:r>
              <a:rPr lang="en-US" b="1" u="sng" dirty="0" smtClean="0"/>
              <a:t> Solver (s-stages)</a:t>
            </a:r>
            <a:endParaRPr lang="en-US" b="1" u="sng" dirty="0"/>
          </a:p>
        </p:txBody>
      </p:sp>
      <p:pic>
        <p:nvPicPr>
          <p:cNvPr id="14" name="Picture 13"/>
          <p:cNvPicPr>
            <a:picLocks noChangeAspect="1"/>
          </p:cNvPicPr>
          <p:nvPr/>
        </p:nvPicPr>
        <p:blipFill>
          <a:blip r:embed="rId8"/>
          <a:stretch>
            <a:fillRect/>
          </a:stretch>
        </p:blipFill>
        <p:spPr>
          <a:xfrm>
            <a:off x="9466843" y="3660240"/>
            <a:ext cx="2400635" cy="2362529"/>
          </a:xfrm>
          <a:prstGeom prst="rect">
            <a:avLst/>
          </a:prstGeom>
        </p:spPr>
      </p:pic>
      <p:sp>
        <p:nvSpPr>
          <p:cNvPr id="15" name="TextBox 14"/>
          <p:cNvSpPr txBox="1"/>
          <p:nvPr/>
        </p:nvSpPr>
        <p:spPr>
          <a:xfrm>
            <a:off x="6224892" y="5579094"/>
            <a:ext cx="1420582" cy="2974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smtClean="0">
                <a:ln>
                  <a:noFill/>
                </a:ln>
                <a:solidFill>
                  <a:prstClr val="black"/>
                </a:solidFill>
                <a:effectLst/>
                <a:uLnTx/>
                <a:uFillTx/>
                <a:latin typeface="Arial"/>
                <a:ea typeface="+mn-ea"/>
                <a:cs typeface="+mn-cs"/>
              </a:rPr>
              <a:t>Kelp et al., 2022</a:t>
            </a:r>
            <a:endParaRPr kumimoji="0" lang="en-US" sz="1333"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TextBox 17"/>
          <p:cNvSpPr txBox="1"/>
          <p:nvPr/>
        </p:nvSpPr>
        <p:spPr>
          <a:xfrm>
            <a:off x="75495" y="5994662"/>
            <a:ext cx="4968027" cy="369332"/>
          </a:xfrm>
          <a:prstGeom prst="rect">
            <a:avLst/>
          </a:prstGeom>
          <a:noFill/>
        </p:spPr>
        <p:txBody>
          <a:bodyPr wrap="none" rtlCol="0">
            <a:spAutoFit/>
          </a:bodyPr>
          <a:lstStyle/>
          <a:p>
            <a:r>
              <a:rPr lang="en-US" dirty="0" smtClean="0"/>
              <a:t>s linear systems to be solved at each time step</a:t>
            </a:r>
            <a:endParaRPr lang="en-US" dirty="0"/>
          </a:p>
        </p:txBody>
      </p:sp>
      <p:sp>
        <p:nvSpPr>
          <p:cNvPr id="20" name="TextBox 19"/>
          <p:cNvSpPr txBox="1"/>
          <p:nvPr/>
        </p:nvSpPr>
        <p:spPr>
          <a:xfrm>
            <a:off x="10231515" y="3297472"/>
            <a:ext cx="1779654" cy="2974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smtClean="0">
                <a:ln>
                  <a:noFill/>
                </a:ln>
                <a:solidFill>
                  <a:prstClr val="black"/>
                </a:solidFill>
                <a:effectLst/>
                <a:uLnTx/>
                <a:uFillTx/>
                <a:latin typeface="Arial"/>
                <a:ea typeface="+mn-ea"/>
                <a:cs typeface="+mn-cs"/>
              </a:rPr>
              <a:t>Keller </a:t>
            </a:r>
            <a:r>
              <a:rPr kumimoji="0" lang="en-US" sz="1333" b="0" i="0" u="none" strike="noStrike" kern="1200" cap="none" spc="0" normalizeH="0" baseline="0" noProof="0" dirty="0">
                <a:ln>
                  <a:noFill/>
                </a:ln>
                <a:solidFill>
                  <a:prstClr val="black"/>
                </a:solidFill>
                <a:effectLst/>
                <a:uLnTx/>
                <a:uFillTx/>
                <a:latin typeface="Arial"/>
                <a:ea typeface="+mn-ea"/>
                <a:cs typeface="+mn-cs"/>
              </a:rPr>
              <a:t>&amp; Evans, 2019</a:t>
            </a:r>
          </a:p>
        </p:txBody>
      </p:sp>
    </p:spTree>
    <p:extLst>
      <p:ext uri="{BB962C8B-B14F-4D97-AF65-F5344CB8AC3E}">
        <p14:creationId xmlns:p14="http://schemas.microsoft.com/office/powerpoint/2010/main" val="248701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Box 2"/>
          <p:cNvSpPr txBox="1"/>
          <p:nvPr/>
        </p:nvSpPr>
        <p:spPr>
          <a:xfrm>
            <a:off x="250345" y="888278"/>
            <a:ext cx="11501873" cy="5078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smtClean="0"/>
              <a:t>Emulators can provide missing derivatives for solving inverse problems</a:t>
            </a:r>
          </a:p>
          <a:p>
            <a:pPr marL="285750" indent="-285750">
              <a:lnSpc>
                <a:spcPct val="150000"/>
              </a:lnSpc>
              <a:buFont typeface="Arial" panose="020B0604020202020204" pitchFamily="34" charset="0"/>
              <a:buChar char="•"/>
            </a:pPr>
            <a:r>
              <a:rPr lang="en-US" sz="2400" dirty="0" smtClean="0"/>
              <a:t>Accuracy can be improved by physical</a:t>
            </a:r>
            <a:r>
              <a:rPr lang="en-US" sz="2400" dirty="0"/>
              <a:t> </a:t>
            </a:r>
            <a:r>
              <a:rPr lang="en-US" sz="2400" dirty="0" smtClean="0"/>
              <a:t>or symmetry constraints, or by </a:t>
            </a:r>
            <a:r>
              <a:rPr lang="en-US" sz="2400" dirty="0" err="1" smtClean="0"/>
              <a:t>mimicing</a:t>
            </a:r>
            <a:r>
              <a:rPr lang="en-US" sz="2400" dirty="0" smtClean="0"/>
              <a:t> numerical solver components</a:t>
            </a:r>
          </a:p>
          <a:p>
            <a:pPr marL="285750" indent="-285750">
              <a:lnSpc>
                <a:spcPct val="150000"/>
              </a:lnSpc>
              <a:buFont typeface="Arial" panose="020B0604020202020204" pitchFamily="34" charset="0"/>
              <a:buChar char="•"/>
            </a:pPr>
            <a:r>
              <a:rPr lang="en-US" sz="2400" dirty="0" smtClean="0"/>
              <a:t>For large Earth system simulations, individual processes can be emulated</a:t>
            </a:r>
          </a:p>
          <a:p>
            <a:pPr marL="285750" indent="-285750">
              <a:lnSpc>
                <a:spcPct val="150000"/>
              </a:lnSpc>
              <a:buFont typeface="Arial" panose="020B0604020202020204" pitchFamily="34" charset="0"/>
              <a:buChar char="•"/>
            </a:pPr>
            <a:r>
              <a:rPr lang="en-US" sz="2400" dirty="0" smtClean="0"/>
              <a:t>One-way coupling during training can (sometimes) improve accuracy in fully coupled mode</a:t>
            </a:r>
          </a:p>
          <a:p>
            <a:pPr marL="285750" indent="-285750">
              <a:lnSpc>
                <a:spcPct val="150000"/>
              </a:lnSpc>
              <a:buFont typeface="Arial" panose="020B0604020202020204" pitchFamily="34" charset="0"/>
              <a:buChar char="•"/>
            </a:pPr>
            <a:r>
              <a:rPr lang="en-US" sz="2400" dirty="0" smtClean="0"/>
              <a:t>We’re still lacking many important tools and components for building and exploiting fully differentiable simulations</a:t>
            </a:r>
          </a:p>
          <a:p>
            <a:pPr>
              <a:lnSpc>
                <a:spcPct val="150000"/>
              </a:lnSpc>
            </a:pPr>
            <a:r>
              <a:rPr lang="en-US" sz="2400" dirty="0" smtClean="0"/>
              <a:t> </a:t>
            </a:r>
            <a:endParaRPr lang="en-US" sz="2400" dirty="0"/>
          </a:p>
        </p:txBody>
      </p:sp>
    </p:spTree>
    <p:extLst>
      <p:ext uri="{BB962C8B-B14F-4D97-AF65-F5344CB8AC3E}">
        <p14:creationId xmlns:p14="http://schemas.microsoft.com/office/powerpoint/2010/main" val="136824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112" y="1478566"/>
            <a:ext cx="6886575" cy="4864559"/>
          </a:xfrm>
          <a:prstGeom prst="rect">
            <a:avLst/>
          </a:prstGeom>
        </p:spPr>
      </p:pic>
      <p:sp>
        <p:nvSpPr>
          <p:cNvPr id="5" name="TextBox 4"/>
          <p:cNvSpPr txBox="1"/>
          <p:nvPr/>
        </p:nvSpPr>
        <p:spPr>
          <a:xfrm>
            <a:off x="5507037" y="6218277"/>
            <a:ext cx="1053494" cy="276999"/>
          </a:xfrm>
          <a:prstGeom prst="rect">
            <a:avLst/>
          </a:prstGeom>
          <a:noFill/>
        </p:spPr>
        <p:txBody>
          <a:bodyPr wrap="none" rtlCol="0">
            <a:spAutoFit/>
          </a:bodyPr>
          <a:lstStyle/>
          <a:p>
            <a:r>
              <a:rPr lang="en-US" sz="1200" dirty="0" smtClean="0"/>
              <a:t>Holton, 2012</a:t>
            </a:r>
            <a:endParaRPr lang="en-US" sz="1200" dirty="0"/>
          </a:p>
        </p:txBody>
      </p:sp>
      <p:sp>
        <p:nvSpPr>
          <p:cNvPr id="6" name="Text Box 7"/>
          <p:cNvSpPr txBox="1">
            <a:spLocks noChangeArrowheads="1"/>
          </p:cNvSpPr>
          <p:nvPr/>
        </p:nvSpPr>
        <p:spPr bwMode="auto">
          <a:xfrm>
            <a:off x="756179" y="945145"/>
            <a:ext cx="10902421" cy="449263"/>
          </a:xfrm>
          <a:prstGeom prst="rect">
            <a:avLst/>
          </a:prstGeom>
          <a:noFill/>
          <a:ln w="3672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360" tIns="81140" rIns="108360" bIns="6336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AR PL SungtiL GB" charset="0"/>
              </a:defRPr>
            </a:lvl9pPr>
          </a:lstStyle>
          <a:p>
            <a:pPr algn="ctr"/>
            <a:r>
              <a:rPr lang="en-US" altLang="en-US" sz="2000" b="1" dirty="0"/>
              <a:t>Goal: </a:t>
            </a:r>
            <a:r>
              <a:rPr lang="en-US" altLang="en-US" sz="2000" b="1" dirty="0" smtClean="0"/>
              <a:t>find a sequence of system states that matches both model and data</a:t>
            </a:r>
            <a:endParaRPr lang="en-US" altLang="en-US" sz="2000" b="1" dirty="0"/>
          </a:p>
        </p:txBody>
      </p:sp>
      <p:sp>
        <p:nvSpPr>
          <p:cNvPr id="7" name="Title 6"/>
          <p:cNvSpPr>
            <a:spLocks noGrp="1"/>
          </p:cNvSpPr>
          <p:nvPr>
            <p:ph type="title"/>
          </p:nvPr>
        </p:nvSpPr>
        <p:spPr/>
        <p:txBody>
          <a:bodyPr/>
          <a:lstStyle/>
          <a:p>
            <a:r>
              <a:rPr lang="en-US" dirty="0" smtClean="0"/>
              <a:t>Data Assimilation</a:t>
            </a:r>
            <a:endParaRPr lang="en-US" dirty="0"/>
          </a:p>
        </p:txBody>
      </p:sp>
    </p:spTree>
    <p:extLst>
      <p:ext uri="{BB962C8B-B14F-4D97-AF65-F5344CB8AC3E}">
        <p14:creationId xmlns:p14="http://schemas.microsoft.com/office/powerpoint/2010/main" val="3963956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0475" y="634947"/>
            <a:ext cx="8337347" cy="461665"/>
          </a:xfrm>
          <a:prstGeom prst="rect">
            <a:avLst/>
          </a:prstGeom>
          <a:noFill/>
        </p:spPr>
        <p:txBody>
          <a:bodyPr wrap="none" rtlCol="0">
            <a:spAutoFit/>
          </a:bodyPr>
          <a:lstStyle/>
          <a:p>
            <a:r>
              <a:rPr lang="en-US" sz="2400" dirty="0" smtClean="0"/>
              <a:t>How can we formalize our desire to match both model and data? </a:t>
            </a:r>
            <a:endParaRPr lang="en-US" sz="2400" dirty="0"/>
          </a:p>
        </p:txBody>
      </p:sp>
      <p:sp>
        <p:nvSpPr>
          <p:cNvPr id="7" name="TextBox 6"/>
          <p:cNvSpPr txBox="1"/>
          <p:nvPr/>
        </p:nvSpPr>
        <p:spPr>
          <a:xfrm>
            <a:off x="164003" y="1368185"/>
            <a:ext cx="11453231" cy="461665"/>
          </a:xfrm>
          <a:prstGeom prst="rect">
            <a:avLst/>
          </a:prstGeom>
          <a:noFill/>
        </p:spPr>
        <p:txBody>
          <a:bodyPr wrap="square" rtlCol="0">
            <a:spAutoFit/>
          </a:bodyPr>
          <a:lstStyle/>
          <a:p>
            <a:r>
              <a:rPr lang="en-US" sz="2400" u="sng" dirty="0" smtClean="0"/>
              <a:t>Assumption 1</a:t>
            </a:r>
            <a:r>
              <a:rPr lang="en-US" sz="2400" dirty="0" smtClean="0"/>
              <a:t>: initial state x</a:t>
            </a:r>
            <a:r>
              <a:rPr lang="en-US" sz="2400" baseline="-25000" dirty="0" smtClean="0"/>
              <a:t>0</a:t>
            </a:r>
            <a:r>
              <a:rPr lang="en-US" sz="2400" dirty="0" smtClean="0"/>
              <a:t> has a Gaussian prior </a:t>
            </a:r>
            <a:r>
              <a:rPr lang="en-US" sz="2400" dirty="0" smtClean="0"/>
              <a:t>with </a:t>
            </a:r>
            <a:r>
              <a:rPr lang="en-US" sz="2400" dirty="0" smtClean="0"/>
              <a:t>mean </a:t>
            </a:r>
            <a:r>
              <a:rPr lang="en-US" sz="2400" b="1" dirty="0" err="1" smtClean="0"/>
              <a:t>x</a:t>
            </a:r>
            <a:r>
              <a:rPr lang="en-US" sz="2400" b="1" baseline="-25000" dirty="0" err="1" smtClean="0"/>
              <a:t>f</a:t>
            </a:r>
            <a:r>
              <a:rPr lang="en-US" sz="2400" dirty="0" smtClean="0"/>
              <a:t> and covariance </a:t>
            </a:r>
            <a:r>
              <a:rPr lang="en-US" sz="2400" b="1" dirty="0" smtClean="0"/>
              <a:t>B</a:t>
            </a:r>
            <a:r>
              <a:rPr lang="en-US" sz="2400" dirty="0" smtClean="0"/>
              <a:t>.</a:t>
            </a:r>
            <a:endParaRPr lang="en-US" sz="2400" baseline="-25000" dirty="0"/>
          </a:p>
        </p:txBody>
      </p:sp>
      <p:sp>
        <p:nvSpPr>
          <p:cNvPr id="8" name="TextBox 7"/>
          <p:cNvSpPr txBox="1"/>
          <p:nvPr/>
        </p:nvSpPr>
        <p:spPr>
          <a:xfrm>
            <a:off x="164003" y="2101423"/>
            <a:ext cx="11810283" cy="461665"/>
          </a:xfrm>
          <a:prstGeom prst="rect">
            <a:avLst/>
          </a:prstGeom>
          <a:noFill/>
        </p:spPr>
        <p:txBody>
          <a:bodyPr wrap="square" rtlCol="0">
            <a:spAutoFit/>
          </a:bodyPr>
          <a:lstStyle/>
          <a:p>
            <a:r>
              <a:rPr lang="en-US" sz="2400" u="sng" dirty="0" smtClean="0"/>
              <a:t>Assumption 2</a:t>
            </a:r>
            <a:r>
              <a:rPr lang="en-US" sz="2400" dirty="0" smtClean="0"/>
              <a:t>: </a:t>
            </a:r>
            <a:r>
              <a:rPr lang="en-US" sz="2400" dirty="0" smtClean="0"/>
              <a:t>for state </a:t>
            </a:r>
            <a:r>
              <a:rPr lang="en-US" sz="2400" b="1" dirty="0" smtClean="0"/>
              <a:t>x</a:t>
            </a:r>
            <a:r>
              <a:rPr lang="en-US" sz="2400" dirty="0" smtClean="0"/>
              <a:t>, </a:t>
            </a:r>
            <a:r>
              <a:rPr lang="en-US" sz="2400" dirty="0" smtClean="0"/>
              <a:t>observations </a:t>
            </a:r>
            <a:r>
              <a:rPr lang="en-US" sz="2400" b="1" dirty="0" smtClean="0"/>
              <a:t>y</a:t>
            </a:r>
            <a:r>
              <a:rPr lang="en-US" sz="2400" dirty="0" smtClean="0"/>
              <a:t> </a:t>
            </a:r>
            <a:r>
              <a:rPr lang="en-US" sz="2400" dirty="0" smtClean="0"/>
              <a:t>are Gaussian with mean </a:t>
            </a:r>
            <a:r>
              <a:rPr lang="en-US" sz="2400" b="1" dirty="0" smtClean="0"/>
              <a:t>H(x), </a:t>
            </a:r>
            <a:r>
              <a:rPr lang="en-US" sz="2400" dirty="0" smtClean="0"/>
              <a:t>covariance </a:t>
            </a:r>
            <a:r>
              <a:rPr lang="en-US" sz="2400" b="1" dirty="0" smtClean="0"/>
              <a:t>R</a:t>
            </a:r>
            <a:endParaRPr lang="en-US" sz="2400" b="1" dirty="0"/>
          </a:p>
        </p:txBody>
      </p:sp>
      <p:grpSp>
        <p:nvGrpSpPr>
          <p:cNvPr id="10" name="Group 9"/>
          <p:cNvGrpSpPr/>
          <p:nvPr/>
        </p:nvGrpSpPr>
        <p:grpSpPr>
          <a:xfrm>
            <a:off x="643743" y="4754616"/>
            <a:ext cx="10310812" cy="1552294"/>
            <a:chOff x="643743" y="4315106"/>
            <a:chExt cx="10310812" cy="1552294"/>
          </a:xfrm>
        </p:grpSpPr>
        <p:pic>
          <p:nvPicPr>
            <p:cNvPr id="6" name="Picture 5"/>
            <p:cNvPicPr>
              <a:picLocks noChangeAspect="1"/>
            </p:cNvPicPr>
            <p:nvPr/>
          </p:nvPicPr>
          <p:blipFill>
            <a:blip r:embed="rId2"/>
            <a:stretch>
              <a:fillRect/>
            </a:stretch>
          </p:blipFill>
          <p:spPr>
            <a:xfrm>
              <a:off x="643743" y="4315106"/>
              <a:ext cx="10310812" cy="1552294"/>
            </a:xfrm>
            <a:prstGeom prst="rect">
              <a:avLst/>
            </a:prstGeom>
          </p:spPr>
        </p:pic>
        <p:sp>
          <p:nvSpPr>
            <p:cNvPr id="9" name="Rectangle 8"/>
            <p:cNvSpPr/>
            <p:nvPr/>
          </p:nvSpPr>
          <p:spPr>
            <a:xfrm>
              <a:off x="5153025" y="5467350"/>
              <a:ext cx="21907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491924" y="2884335"/>
            <a:ext cx="11342197" cy="1200329"/>
          </a:xfrm>
          <a:prstGeom prst="rect">
            <a:avLst/>
          </a:prstGeom>
          <a:noFill/>
        </p:spPr>
        <p:txBody>
          <a:bodyPr wrap="square" rtlCol="0">
            <a:spAutoFit/>
          </a:bodyPr>
          <a:lstStyle/>
          <a:p>
            <a:r>
              <a:rPr lang="en-US" sz="2400" dirty="0" smtClean="0"/>
              <a:t>Now let’s </a:t>
            </a:r>
            <a:r>
              <a:rPr lang="en-US" sz="2400" dirty="0" smtClean="0"/>
              <a:t>carry out </a:t>
            </a:r>
            <a:r>
              <a:rPr lang="en-US" sz="2400" b="1" dirty="0" smtClean="0"/>
              <a:t>maximum </a:t>
            </a:r>
            <a:r>
              <a:rPr lang="en-US" sz="2400" b="1" dirty="0" smtClean="0"/>
              <a:t>a posteriori estimation likelihood</a:t>
            </a:r>
            <a:r>
              <a:rPr lang="en-US" sz="2400" dirty="0" smtClean="0"/>
              <a:t>: we find the initial state x</a:t>
            </a:r>
            <a:r>
              <a:rPr lang="en-US" sz="2400" baseline="-25000" dirty="0" smtClean="0"/>
              <a:t>0</a:t>
            </a:r>
            <a:r>
              <a:rPr lang="en-US" sz="2400" dirty="0" smtClean="0"/>
              <a:t> </a:t>
            </a:r>
            <a:r>
              <a:rPr lang="en-US" sz="2400" dirty="0" smtClean="0"/>
              <a:t>with the highest the posterior probability given observations and prior assumptions. </a:t>
            </a:r>
            <a:r>
              <a:rPr lang="en-US" sz="2400" dirty="0" smtClean="0"/>
              <a:t>This is equivalent to minimizing an objective function:</a:t>
            </a:r>
          </a:p>
        </p:txBody>
      </p:sp>
      <p:sp>
        <p:nvSpPr>
          <p:cNvPr id="3" name="Title 2"/>
          <p:cNvSpPr>
            <a:spLocks noGrp="1"/>
          </p:cNvSpPr>
          <p:nvPr>
            <p:ph type="title"/>
          </p:nvPr>
        </p:nvSpPr>
        <p:spPr/>
        <p:txBody>
          <a:bodyPr/>
          <a:lstStyle/>
          <a:p>
            <a:r>
              <a:rPr lang="en-US" dirty="0" smtClean="0"/>
              <a:t>Strong Constraint 4DVar</a:t>
            </a:r>
            <a:endParaRPr lang="en-US" dirty="0"/>
          </a:p>
        </p:txBody>
      </p:sp>
    </p:spTree>
    <p:extLst>
      <p:ext uri="{BB962C8B-B14F-4D97-AF65-F5344CB8AC3E}">
        <p14:creationId xmlns:p14="http://schemas.microsoft.com/office/powerpoint/2010/main" val="74335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3619" y="583478"/>
            <a:ext cx="9176156" cy="553998"/>
          </a:xfrm>
          <a:prstGeom prst="rect">
            <a:avLst/>
          </a:prstGeom>
          <a:noFill/>
        </p:spPr>
        <p:txBody>
          <a:bodyPr wrap="square" rtlCol="0">
            <a:spAutoFit/>
          </a:bodyPr>
          <a:lstStyle/>
          <a:p>
            <a:r>
              <a:rPr lang="en-US" sz="3000" dirty="0" smtClean="0"/>
              <a:t>Strategy A: hand-written simulator gradient routines</a:t>
            </a:r>
            <a:endParaRPr lang="en-US" sz="3000" dirty="0"/>
          </a:p>
        </p:txBody>
      </p:sp>
      <mc:AlternateContent xmlns:mc="http://schemas.openxmlformats.org/markup-compatibility/2006">
        <mc:Choice xmlns:a14="http://schemas.microsoft.com/office/drawing/2010/main" Requires="a14">
          <p:sp>
            <p:nvSpPr>
              <p:cNvPr id="10" name="TextBox 9"/>
              <p:cNvSpPr txBox="1"/>
              <p:nvPr/>
            </p:nvSpPr>
            <p:spPr>
              <a:xfrm>
                <a:off x="739369" y="1182497"/>
                <a:ext cx="10147706" cy="830997"/>
              </a:xfrm>
              <a:prstGeom prst="rect">
                <a:avLst/>
              </a:prstGeom>
              <a:noFill/>
            </p:spPr>
            <p:txBody>
              <a:bodyPr wrap="square" rtlCol="0">
                <a:spAutoFit/>
              </a:bodyPr>
              <a:lstStyle/>
              <a:p>
                <a:r>
                  <a:rPr lang="en-US" sz="2400" dirty="0" smtClean="0"/>
                  <a:t>We can </a:t>
                </a:r>
                <a:r>
                  <a:rPr lang="en-US" sz="2400" dirty="0" smtClean="0"/>
                  <a:t>minimize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ℒ</m:t>
                        </m:r>
                      </m:e>
                      <m:sub>
                        <m:r>
                          <a:rPr lang="en-US" sz="2400" b="1" i="1">
                            <a:latin typeface="Cambria Math" panose="02040503050406030204" pitchFamily="18" charset="0"/>
                          </a:rPr>
                          <m:t>𝑫𝑨</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𝟎</m:t>
                        </m:r>
                      </m:sub>
                    </m:sSub>
                    <m:r>
                      <a:rPr lang="en-US" sz="2400" b="1" i="1">
                        <a:latin typeface="Cambria Math" panose="02040503050406030204" pitchFamily="18" charset="0"/>
                      </a:rPr>
                      <m:t>)</m:t>
                    </m:r>
                  </m:oMath>
                </a14:m>
                <a:r>
                  <a:rPr lang="en-US" sz="2400" dirty="0" smtClean="0"/>
                  <a:t> </a:t>
                </a:r>
                <a:r>
                  <a:rPr lang="en-US" sz="2400" dirty="0" smtClean="0"/>
                  <a:t>by </a:t>
                </a:r>
                <a:r>
                  <a:rPr lang="en-US" sz="2400" dirty="0" smtClean="0"/>
                  <a:t>optimization if we can calculate its derivatives with respect to </a:t>
                </a:r>
                <a:r>
                  <a:rPr lang="en-US" sz="2400" b="1" dirty="0" smtClean="0"/>
                  <a:t>x</a:t>
                </a:r>
                <a:r>
                  <a:rPr lang="en-US" sz="2400" b="1" baseline="-25000" dirty="0" smtClean="0"/>
                  <a:t>0</a:t>
                </a:r>
                <a:r>
                  <a:rPr lang="en-US" sz="2400" dirty="0" smtClean="0"/>
                  <a:t>.</a:t>
                </a:r>
                <a:endParaRPr lang="en-US" sz="2400" baseline="-25000" dirty="0" smtClean="0"/>
              </a:p>
            </p:txBody>
          </p:sp>
        </mc:Choice>
        <mc:Fallback>
          <p:sp>
            <p:nvSpPr>
              <p:cNvPr id="10" name="TextBox 9"/>
              <p:cNvSpPr txBox="1">
                <a:spLocks noRot="1" noChangeAspect="1" noMove="1" noResize="1" noEditPoints="1" noAdjustHandles="1" noChangeArrowheads="1" noChangeShapeType="1" noTextEdit="1"/>
              </p:cNvSpPr>
              <p:nvPr/>
            </p:nvSpPr>
            <p:spPr>
              <a:xfrm>
                <a:off x="739369" y="1182497"/>
                <a:ext cx="10147706" cy="830997"/>
              </a:xfrm>
              <a:prstGeom prst="rect">
                <a:avLst/>
              </a:prstGeom>
              <a:blipFill>
                <a:blip r:embed="rId2"/>
                <a:stretch>
                  <a:fillRect l="-901" t="-5147" b="-169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739369" y="2153010"/>
                <a:ext cx="10585856" cy="830997"/>
              </a:xfrm>
              <a:prstGeom prst="rect">
                <a:avLst/>
              </a:prstGeom>
              <a:noFill/>
            </p:spPr>
            <p:txBody>
              <a:bodyPr wrap="square" rtlCol="0">
                <a:spAutoFit/>
              </a:bodyPr>
              <a:lstStyle/>
              <a:p>
                <a:r>
                  <a:rPr lang="en-US" sz="2400" dirty="0" smtClean="0"/>
                  <a:t>To do this we require a computer program that calculates </a:t>
                </a:r>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ℳ</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𝑑𝑥</m:t>
                    </m:r>
                  </m:oMath>
                </a14:m>
                <a:r>
                  <a:rPr lang="en-US" sz="2400" dirty="0" smtClean="0"/>
                  <a:t> </a:t>
                </a:r>
                <a:r>
                  <a:rPr lang="en-US" sz="2400" dirty="0" smtClean="0"/>
                  <a:t>for any </a:t>
                </a:r>
                <a:r>
                  <a:rPr lang="en-US" sz="2400" b="1" dirty="0" smtClean="0"/>
                  <a:t>x</a:t>
                </a:r>
                <a:r>
                  <a:rPr lang="en-US" sz="2400" dirty="0" smtClean="0"/>
                  <a:t>, 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ℳ</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smtClean="0"/>
                  <a:t>.</a:t>
                </a:r>
                <a:endParaRPr lang="en-US" sz="2400" b="1" baseline="-25000" dirty="0" smtClean="0"/>
              </a:p>
            </p:txBody>
          </p:sp>
        </mc:Choice>
        <mc:Fallback>
          <p:sp>
            <p:nvSpPr>
              <p:cNvPr id="11" name="TextBox 10"/>
              <p:cNvSpPr txBox="1">
                <a:spLocks noRot="1" noChangeAspect="1" noMove="1" noResize="1" noEditPoints="1" noAdjustHandles="1" noChangeArrowheads="1" noChangeShapeType="1" noTextEdit="1"/>
              </p:cNvSpPr>
              <p:nvPr/>
            </p:nvSpPr>
            <p:spPr>
              <a:xfrm>
                <a:off x="739369" y="2153010"/>
                <a:ext cx="10585856" cy="830997"/>
              </a:xfrm>
              <a:prstGeom prst="rect">
                <a:avLst/>
              </a:prstGeom>
              <a:blipFill>
                <a:blip r:embed="rId3"/>
                <a:stretch>
                  <a:fillRect l="-864" t="-5109" b="-160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739369" y="3123523"/>
                <a:ext cx="10585856" cy="1200329"/>
              </a:xfrm>
              <a:prstGeom prst="rect">
                <a:avLst/>
              </a:prstGeom>
              <a:noFill/>
            </p:spPr>
            <p:txBody>
              <a:bodyPr wrap="square" rtlCol="0">
                <a:spAutoFit/>
              </a:bodyPr>
              <a:lstStyle/>
              <a:p>
                <a:r>
                  <a:rPr lang="en-US" sz="2400" dirty="0" smtClean="0"/>
                  <a:t>Once we have written such a derivative-calculating program, we can use it in an </a:t>
                </a:r>
                <a:r>
                  <a:rPr lang="en-US" sz="2400" b="1" dirty="0" err="1" smtClean="0"/>
                  <a:t>adjoint</a:t>
                </a:r>
                <a:r>
                  <a:rPr lang="en-US" sz="2400" b="1" dirty="0" smtClean="0"/>
                  <a:t> </a:t>
                </a:r>
                <a:r>
                  <a:rPr lang="en-US" sz="2400" dirty="0" smtClean="0"/>
                  <a:t>scheme to differentiate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ℒ</m:t>
                        </m:r>
                      </m:e>
                      <m:sub>
                        <m:r>
                          <a:rPr lang="en-US" sz="2400" b="1" i="1">
                            <a:latin typeface="Cambria Math" panose="02040503050406030204" pitchFamily="18" charset="0"/>
                          </a:rPr>
                          <m:t>𝑫𝑨</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𝟎</m:t>
                        </m:r>
                      </m:sub>
                    </m:sSub>
                    <m:r>
                      <a:rPr lang="en-US" sz="2400" b="1" i="1">
                        <a:latin typeface="Cambria Math" panose="02040503050406030204" pitchFamily="18" charset="0"/>
                      </a:rPr>
                      <m:t>)</m:t>
                    </m:r>
                  </m:oMath>
                </a14:m>
                <a:r>
                  <a:rPr lang="en-US" sz="2400" dirty="0"/>
                  <a:t> </a:t>
                </a:r>
                <a:r>
                  <a:rPr lang="en-US" sz="2400" dirty="0" smtClean="0"/>
                  <a:t>(</a:t>
                </a:r>
                <a:r>
                  <a:rPr lang="en-US" sz="2400" dirty="0"/>
                  <a:t>details in </a:t>
                </a:r>
                <a:r>
                  <a:rPr lang="en-US" sz="2400" dirty="0" err="1" smtClean="0"/>
                  <a:t>Bouttier</a:t>
                </a:r>
                <a:r>
                  <a:rPr lang="en-US" sz="2400" dirty="0" smtClean="0"/>
                  <a:t> &amp; Courtier, 1999).</a:t>
                </a:r>
                <a:endParaRPr lang="en-US" sz="2400" b="1" baseline="-25000" dirty="0" smtClean="0"/>
              </a:p>
            </p:txBody>
          </p:sp>
        </mc:Choice>
        <mc:Fallback>
          <p:sp>
            <p:nvSpPr>
              <p:cNvPr id="12" name="TextBox 11"/>
              <p:cNvSpPr txBox="1">
                <a:spLocks noRot="1" noChangeAspect="1" noMove="1" noResize="1" noEditPoints="1" noAdjustHandles="1" noChangeArrowheads="1" noChangeShapeType="1" noTextEdit="1"/>
              </p:cNvSpPr>
              <p:nvPr/>
            </p:nvSpPr>
            <p:spPr>
              <a:xfrm>
                <a:off x="739369" y="3123523"/>
                <a:ext cx="10585856" cy="1200329"/>
              </a:xfrm>
              <a:prstGeom prst="rect">
                <a:avLst/>
              </a:prstGeom>
              <a:blipFill>
                <a:blip r:embed="rId4"/>
                <a:stretch>
                  <a:fillRect l="-864" t="-3553" r="-1094" b="-11168"/>
                </a:stretch>
              </a:blipFill>
            </p:spPr>
            <p:txBody>
              <a:bodyPr/>
              <a:lstStyle/>
              <a:p>
                <a:r>
                  <a:rPr lang="en-US">
                    <a:noFill/>
                  </a:rPr>
                  <a:t> </a:t>
                </a:r>
              </a:p>
            </p:txBody>
          </p:sp>
        </mc:Fallback>
      </mc:AlternateContent>
      <p:pic>
        <p:nvPicPr>
          <p:cNvPr id="14" name="Picture 13"/>
          <p:cNvPicPr>
            <a:picLocks noChangeAspect="1"/>
          </p:cNvPicPr>
          <p:nvPr/>
        </p:nvPicPr>
        <p:blipFill>
          <a:blip r:embed="rId5"/>
          <a:stretch>
            <a:fillRect/>
          </a:stretch>
        </p:blipFill>
        <p:spPr>
          <a:xfrm>
            <a:off x="453619" y="4553539"/>
            <a:ext cx="4025118" cy="1975583"/>
          </a:xfrm>
          <a:prstGeom prst="rect">
            <a:avLst/>
          </a:prstGeom>
        </p:spPr>
      </p:pic>
      <p:sp>
        <p:nvSpPr>
          <p:cNvPr id="16" name="TextBox 15"/>
          <p:cNvSpPr txBox="1"/>
          <p:nvPr/>
        </p:nvSpPr>
        <p:spPr>
          <a:xfrm>
            <a:off x="4613072" y="4408012"/>
            <a:ext cx="7302704" cy="1754326"/>
          </a:xfrm>
          <a:prstGeom prst="rect">
            <a:avLst/>
          </a:prstGeom>
          <a:noFill/>
        </p:spPr>
        <p:txBody>
          <a:bodyPr wrap="square" rtlCol="0">
            <a:spAutoFit/>
          </a:bodyPr>
          <a:lstStyle/>
          <a:p>
            <a:r>
              <a:rPr lang="en-US" dirty="0" smtClean="0"/>
              <a:t>Example: ECMWF Integrated Forecast System</a:t>
            </a:r>
          </a:p>
          <a:p>
            <a:endParaRPr lang="en-US" dirty="0"/>
          </a:p>
          <a:p>
            <a:r>
              <a:rPr lang="en-US" dirty="0" smtClean="0"/>
              <a:t>Graph shows </a:t>
            </a:r>
            <a:r>
              <a:rPr lang="en-US" dirty="0"/>
              <a:t>p</a:t>
            </a:r>
            <a:r>
              <a:rPr lang="en-US" dirty="0" smtClean="0"/>
              <a:t>art of</a:t>
            </a:r>
            <a:r>
              <a:rPr lang="en-US" b="1" dirty="0" smtClean="0"/>
              <a:t> x </a:t>
            </a:r>
            <a:r>
              <a:rPr lang="en-US" dirty="0" smtClean="0"/>
              <a:t>corresponding to see mean sea level pressure and wind speed at 850 </a:t>
            </a:r>
            <a:r>
              <a:rPr lang="en-US" dirty="0" err="1" smtClean="0"/>
              <a:t>hPa</a:t>
            </a:r>
            <a:r>
              <a:rPr lang="en-US" dirty="0" smtClean="0"/>
              <a:t> at 12:00 on 07.12.2020.</a:t>
            </a:r>
            <a:endParaRPr lang="en-US" b="1" dirty="0" smtClean="0"/>
          </a:p>
          <a:p>
            <a:endParaRPr lang="en-US" dirty="0" smtClean="0"/>
          </a:p>
          <a:p>
            <a:r>
              <a:rPr lang="en-US" b="1" dirty="0" smtClean="0"/>
              <a:t>y</a:t>
            </a:r>
            <a:r>
              <a:rPr lang="en-US" dirty="0" smtClean="0"/>
              <a:t> consists of ~25 Million observations in a 12 hour window</a:t>
            </a:r>
            <a:endParaRPr lang="en-US" dirty="0"/>
          </a:p>
        </p:txBody>
      </p:sp>
      <mc:AlternateContent xmlns:mc="http://schemas.openxmlformats.org/markup-compatibility/2006">
        <mc:Choice xmlns:a14="http://schemas.microsoft.com/office/drawing/2010/main" Requires="a14">
          <p:sp>
            <p:nvSpPr>
              <p:cNvPr id="3" name="Title 2"/>
              <p:cNvSpPr>
                <a:spLocks noGrp="1"/>
              </p:cNvSpPr>
              <p:nvPr>
                <p:ph type="title"/>
              </p:nvPr>
            </p:nvSpPr>
            <p:spPr/>
            <p:txBody>
              <a:bodyPr/>
              <a:lstStyle/>
              <a:p>
                <a:r>
                  <a:rPr lang="en-US" dirty="0" smtClean="0"/>
                  <a:t>How to minimize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ℒ</m:t>
                        </m:r>
                      </m:e>
                      <m:sub>
                        <m:r>
                          <a:rPr lang="en-US" b="1" i="1" smtClean="0">
                            <a:latin typeface="Cambria Math" panose="02040503050406030204" pitchFamily="18" charset="0"/>
                          </a:rPr>
                          <m:t>𝑫𝑨</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r>
                      <a:rPr lang="en-US" b="1" i="1" smtClean="0">
                        <a:latin typeface="Cambria Math" panose="02040503050406030204" pitchFamily="18" charset="0"/>
                      </a:rPr>
                      <m:t>)</m:t>
                    </m:r>
                  </m:oMath>
                </a14:m>
                <a:r>
                  <a:rPr lang="en-US" dirty="0" smtClean="0"/>
                  <a:t>?</a:t>
                </a:r>
                <a:endParaRPr lang="en-US" dirty="0"/>
              </a:p>
            </p:txBody>
          </p:sp>
        </mc:Choice>
        <mc:Fallback>
          <p:sp>
            <p:nvSpPr>
              <p:cNvPr id="3" name="Title 2"/>
              <p:cNvSpPr>
                <a:spLocks noGrp="1" noRot="1" noChangeAspect="1" noMove="1" noResize="1" noEditPoints="1" noAdjustHandles="1" noChangeArrowheads="1" noChangeShapeType="1" noTextEdit="1"/>
              </p:cNvSpPr>
              <p:nvPr>
                <p:ph type="title"/>
              </p:nvPr>
            </p:nvSpPr>
            <p:spPr>
              <a:blipFill>
                <a:blip r:embed="rId6"/>
                <a:stretch>
                  <a:fillRect l="-1629" t="-16279" b="-5814"/>
                </a:stretch>
              </a:blipFill>
            </p:spPr>
            <p:txBody>
              <a:bodyPr/>
              <a:lstStyle/>
              <a:p>
                <a:r>
                  <a:rPr lang="en-US">
                    <a:noFill/>
                  </a:rPr>
                  <a:t> </a:t>
                </a:r>
              </a:p>
            </p:txBody>
          </p:sp>
        </mc:Fallback>
      </mc:AlternateContent>
    </p:spTree>
    <p:extLst>
      <p:ext uri="{BB962C8B-B14F-4D97-AF65-F5344CB8AC3E}">
        <p14:creationId xmlns:p14="http://schemas.microsoft.com/office/powerpoint/2010/main" val="4120299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325929" y="1199325"/>
                <a:ext cx="11751772" cy="467051"/>
              </a:xfrm>
              <a:prstGeom prst="rect">
                <a:avLst/>
              </a:prstGeom>
              <a:noFill/>
            </p:spPr>
            <p:txBody>
              <a:bodyPr wrap="square" rtlCol="0">
                <a:spAutoFit/>
              </a:bodyPr>
              <a:lstStyle/>
              <a:p>
                <a:pPr>
                  <a:lnSpc>
                    <a:spcPct val="110000"/>
                  </a:lnSpc>
                </a:pPr>
                <a:r>
                  <a:rPr lang="en-US" sz="2400" u="sng" dirty="0" smtClean="0">
                    <a:latin typeface="Arial" panose="020B0604020202020204" pitchFamily="34" charset="0"/>
                    <a:cs typeface="Arial" panose="020B0604020202020204" pitchFamily="34" charset="0"/>
                  </a:rPr>
                  <a:t>What if we don’t have a hand-written gradient routine for </a:t>
                </a:r>
                <a14:m>
                  <m:oMath xmlns:m="http://schemas.openxmlformats.org/officeDocument/2006/math">
                    <m:r>
                      <a:rPr lang="en-US" sz="2400" b="0" i="1" u="sng" smtClean="0">
                        <a:latin typeface="Cambria Math" panose="02040503050406030204" pitchFamily="18" charset="0"/>
                        <a:cs typeface="Arial" panose="020B0604020202020204" pitchFamily="34" charset="0"/>
                      </a:rPr>
                      <m:t>ℳ</m:t>
                    </m:r>
                  </m:oMath>
                </a14:m>
                <a:r>
                  <a:rPr lang="en-US" sz="2400" u="sng" dirty="0" smtClean="0">
                    <a:latin typeface="Arial" panose="020B0604020202020204" pitchFamily="34" charset="0"/>
                    <a:cs typeface="Arial" panose="020B0604020202020204" pitchFamily="34" charset="0"/>
                  </a:rPr>
                  <a:t>?</a:t>
                </a:r>
                <a:endParaRPr lang="en-US" sz="2400" u="sng" dirty="0" smtClean="0">
                  <a:latin typeface="Arial" panose="020B0604020202020204" pitchFamily="34" charset="0"/>
                  <a:cs typeface="Arial" panose="020B0604020202020204" pitchFamily="34"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325929" y="1199325"/>
                <a:ext cx="11751772" cy="467051"/>
              </a:xfrm>
              <a:prstGeom prst="rect">
                <a:avLst/>
              </a:prstGeom>
              <a:blipFill>
                <a:blip r:embed="rId2"/>
                <a:stretch>
                  <a:fillRect l="-778" t="-7895" b="-31579"/>
                </a:stretch>
              </a:blipFill>
            </p:spPr>
            <p:txBody>
              <a:bodyPr/>
              <a:lstStyle/>
              <a:p>
                <a:r>
                  <a:rPr lang="en-US">
                    <a:noFill/>
                  </a:rPr>
                  <a:t> </a:t>
                </a:r>
              </a:p>
            </p:txBody>
          </p:sp>
        </mc:Fallback>
      </mc:AlternateContent>
      <p:sp>
        <p:nvSpPr>
          <p:cNvPr id="7" name="TextBox 6"/>
          <p:cNvSpPr txBox="1"/>
          <p:nvPr/>
        </p:nvSpPr>
        <p:spPr>
          <a:xfrm>
            <a:off x="229592" y="630162"/>
            <a:ext cx="7461656" cy="553998"/>
          </a:xfrm>
          <a:prstGeom prst="rect">
            <a:avLst/>
          </a:prstGeom>
          <a:noFill/>
        </p:spPr>
        <p:txBody>
          <a:bodyPr wrap="square" rtlCol="0">
            <a:spAutoFit/>
          </a:bodyPr>
          <a:lstStyle/>
          <a:p>
            <a:r>
              <a:rPr lang="en-US" sz="3000" dirty="0" smtClean="0"/>
              <a:t>Strategy B: finite differences</a:t>
            </a:r>
            <a:endParaRPr lang="en-US" sz="3000" dirty="0"/>
          </a:p>
        </p:txBody>
      </p:sp>
      <mc:AlternateContent xmlns:mc="http://schemas.openxmlformats.org/markup-compatibility/2006">
        <mc:Choice xmlns:a14="http://schemas.microsoft.com/office/drawing/2010/main" Requires="a14">
          <p:sp>
            <p:nvSpPr>
              <p:cNvPr id="9" name="TextBox 8"/>
              <p:cNvSpPr txBox="1"/>
              <p:nvPr/>
            </p:nvSpPr>
            <p:spPr>
              <a:xfrm>
                <a:off x="325929" y="1681542"/>
                <a:ext cx="10713546" cy="1048236"/>
              </a:xfrm>
              <a:prstGeom prst="rect">
                <a:avLst/>
              </a:prstGeom>
              <a:noFill/>
            </p:spPr>
            <p:txBody>
              <a:bodyPr wrap="square" rtlCol="0">
                <a:spAutoFit/>
              </a:bodyPr>
              <a:lstStyle/>
              <a:p>
                <a:r>
                  <a:rPr lang="en-US" sz="2400" dirty="0" smtClean="0"/>
                  <a:t>We want to calculate the vector of derivatives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ℒ</m:t>
                            </m:r>
                          </m:e>
                          <m:sub>
                            <m:r>
                              <a:rPr lang="en-US" sz="2400" b="0" i="1" smtClean="0">
                                <a:latin typeface="Cambria Math" panose="02040503050406030204" pitchFamily="18" charset="0"/>
                              </a:rPr>
                              <m:t>𝐷𝐴</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den>
                    </m:f>
                  </m:oMath>
                </a14:m>
                <a:r>
                  <a:rPr lang="en-US" sz="2400" dirty="0" smtClean="0"/>
                  <a:t>. </a:t>
                </a:r>
                <a:r>
                  <a:rPr lang="en-US" sz="2400" dirty="0" smtClean="0"/>
                  <a:t>By definition this is simply</a:t>
                </a:r>
                <a:endParaRPr lang="en-US" sz="2400" baseline="-25000" dirty="0" smtClean="0"/>
              </a:p>
            </p:txBody>
          </p:sp>
        </mc:Choice>
        <mc:Fallback>
          <p:sp>
            <p:nvSpPr>
              <p:cNvPr id="9" name="TextBox 8"/>
              <p:cNvSpPr txBox="1">
                <a:spLocks noRot="1" noChangeAspect="1" noMove="1" noResize="1" noEditPoints="1" noAdjustHandles="1" noChangeArrowheads="1" noChangeShapeType="1" noTextEdit="1"/>
              </p:cNvSpPr>
              <p:nvPr/>
            </p:nvSpPr>
            <p:spPr>
              <a:xfrm>
                <a:off x="325929" y="1681542"/>
                <a:ext cx="10713546" cy="1048236"/>
              </a:xfrm>
              <a:prstGeom prst="rect">
                <a:avLst/>
              </a:prstGeom>
              <a:blipFill>
                <a:blip r:embed="rId3"/>
                <a:stretch>
                  <a:fillRect l="-853" b="-12791"/>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2883391" y="2237558"/>
            <a:ext cx="5598621" cy="984439"/>
          </a:xfrm>
          <a:prstGeom prst="rect">
            <a:avLst/>
          </a:prstGeom>
        </p:spPr>
      </p:pic>
      <p:sp>
        <p:nvSpPr>
          <p:cNvPr id="11" name="TextBox 10"/>
          <p:cNvSpPr txBox="1"/>
          <p:nvPr/>
        </p:nvSpPr>
        <p:spPr>
          <a:xfrm>
            <a:off x="687879" y="3145794"/>
            <a:ext cx="10713546" cy="461665"/>
          </a:xfrm>
          <a:prstGeom prst="rect">
            <a:avLst/>
          </a:prstGeom>
          <a:noFill/>
        </p:spPr>
        <p:txBody>
          <a:bodyPr wrap="square" rtlCol="0">
            <a:spAutoFit/>
          </a:bodyPr>
          <a:lstStyle/>
          <a:p>
            <a:pPr algn="r"/>
            <a:r>
              <a:rPr lang="en-US" sz="2400" dirty="0" smtClean="0"/>
              <a:t>where </a:t>
            </a:r>
            <a:r>
              <a:rPr lang="en-US" sz="2400" b="1" dirty="0" err="1" smtClean="0"/>
              <a:t>e</a:t>
            </a:r>
            <a:r>
              <a:rPr lang="en-US" sz="2400" b="1" baseline="-25000" dirty="0" err="1" smtClean="0"/>
              <a:t>k</a:t>
            </a:r>
            <a:r>
              <a:rPr lang="en-US" sz="2400" dirty="0" smtClean="0"/>
              <a:t> is the </a:t>
            </a:r>
            <a:r>
              <a:rPr lang="en-US" sz="2400" b="1" dirty="0" smtClean="0"/>
              <a:t>k</a:t>
            </a:r>
            <a:r>
              <a:rPr lang="en-US" sz="2400" dirty="0" smtClean="0"/>
              <a:t>-</a:t>
            </a:r>
            <a:r>
              <a:rPr lang="en-US" sz="2400" dirty="0" err="1" smtClean="0"/>
              <a:t>th</a:t>
            </a:r>
            <a:r>
              <a:rPr lang="en-US" sz="2400" dirty="0" smtClean="0"/>
              <a:t> coordinate unit vector.</a:t>
            </a:r>
          </a:p>
        </p:txBody>
      </p:sp>
      <p:sp>
        <p:nvSpPr>
          <p:cNvPr id="13" name="TextBox 12"/>
          <p:cNvSpPr txBox="1"/>
          <p:nvPr/>
        </p:nvSpPr>
        <p:spPr>
          <a:xfrm>
            <a:off x="78278" y="3793697"/>
            <a:ext cx="11208846" cy="830997"/>
          </a:xfrm>
          <a:prstGeom prst="rect">
            <a:avLst/>
          </a:prstGeom>
          <a:noFill/>
        </p:spPr>
        <p:txBody>
          <a:bodyPr wrap="square" rtlCol="0">
            <a:spAutoFit/>
          </a:bodyPr>
          <a:lstStyle/>
          <a:p>
            <a:r>
              <a:rPr lang="en-US" sz="2400" dirty="0" smtClean="0"/>
              <a:t>We can approximate this limit using a small, nonzero value for </a:t>
            </a:r>
            <a:r>
              <a:rPr lang="en-US" sz="2400" b="1" dirty="0" smtClean="0"/>
              <a:t>h</a:t>
            </a:r>
            <a:r>
              <a:rPr lang="en-US" sz="2400" dirty="0" smtClean="0"/>
              <a:t>. While simple, this method is easy to implement and sometimes used effectively with low-D system states!</a:t>
            </a:r>
          </a:p>
        </p:txBody>
      </p:sp>
      <p:pic>
        <p:nvPicPr>
          <p:cNvPr id="15" name="Picture 14"/>
          <p:cNvPicPr>
            <a:picLocks noChangeAspect="1"/>
          </p:cNvPicPr>
          <p:nvPr/>
        </p:nvPicPr>
        <p:blipFill>
          <a:blip r:embed="rId5"/>
          <a:stretch>
            <a:fillRect/>
          </a:stretch>
        </p:blipFill>
        <p:spPr>
          <a:xfrm>
            <a:off x="4451442" y="4810932"/>
            <a:ext cx="5467622" cy="1421668"/>
          </a:xfrm>
          <a:prstGeom prst="rect">
            <a:avLst/>
          </a:prstGeom>
        </p:spPr>
      </p:pic>
      <mc:AlternateContent xmlns:mc="http://schemas.openxmlformats.org/markup-compatibility/2006">
        <mc:Choice xmlns:a14="http://schemas.microsoft.com/office/drawing/2010/main" Requires="a14">
          <p:sp>
            <p:nvSpPr>
              <p:cNvPr id="16" name="Title 2"/>
              <p:cNvSpPr>
                <a:spLocks noGrp="1"/>
              </p:cNvSpPr>
              <p:nvPr>
                <p:ph type="title"/>
              </p:nvPr>
            </p:nvSpPr>
            <p:spPr>
              <a:xfrm>
                <a:off x="484386" y="60964"/>
                <a:ext cx="11228643" cy="522514"/>
              </a:xfrm>
            </p:spPr>
            <p:txBody>
              <a:bodyPr/>
              <a:lstStyle/>
              <a:p>
                <a:r>
                  <a:rPr lang="en-US" dirty="0" smtClean="0"/>
                  <a:t>How to minimize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ℒ</m:t>
                        </m:r>
                      </m:e>
                      <m:sub>
                        <m:r>
                          <a:rPr lang="en-US" b="1" i="1" smtClean="0">
                            <a:latin typeface="Cambria Math" panose="02040503050406030204" pitchFamily="18" charset="0"/>
                          </a:rPr>
                          <m:t>𝑫𝑨</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r>
                      <a:rPr lang="en-US" b="1" i="1" smtClean="0">
                        <a:latin typeface="Cambria Math" panose="02040503050406030204" pitchFamily="18" charset="0"/>
                      </a:rPr>
                      <m:t>)</m:t>
                    </m:r>
                  </m:oMath>
                </a14:m>
                <a:r>
                  <a:rPr lang="en-US" dirty="0" smtClean="0"/>
                  <a:t>?</a:t>
                </a:r>
                <a:endParaRPr lang="en-US" dirty="0"/>
              </a:p>
            </p:txBody>
          </p:sp>
        </mc:Choice>
        <mc:Fallback>
          <p:sp>
            <p:nvSpPr>
              <p:cNvPr id="16" name="Title 2"/>
              <p:cNvSpPr>
                <a:spLocks noGrp="1" noRot="1" noChangeAspect="1" noMove="1" noResize="1" noEditPoints="1" noAdjustHandles="1" noChangeArrowheads="1" noChangeShapeType="1" noTextEdit="1"/>
              </p:cNvSpPr>
              <p:nvPr>
                <p:ph type="title"/>
              </p:nvPr>
            </p:nvSpPr>
            <p:spPr>
              <a:xfrm>
                <a:off x="484386" y="60964"/>
                <a:ext cx="11228643" cy="522514"/>
              </a:xfrm>
              <a:blipFill>
                <a:blip r:embed="rId6"/>
                <a:stretch>
                  <a:fillRect l="-1629" t="-16279" b="-5814"/>
                </a:stretch>
              </a:blipFill>
            </p:spPr>
            <p:txBody>
              <a:bodyPr/>
              <a:lstStyle/>
              <a:p>
                <a:r>
                  <a:rPr lang="en-US">
                    <a:noFill/>
                  </a:rPr>
                  <a:t> </a:t>
                </a:r>
              </a:p>
            </p:txBody>
          </p:sp>
        </mc:Fallback>
      </mc:AlternateContent>
    </p:spTree>
    <p:extLst>
      <p:ext uri="{BB962C8B-B14F-4D97-AF65-F5344CB8AC3E}">
        <p14:creationId xmlns:p14="http://schemas.microsoft.com/office/powerpoint/2010/main" val="2926203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268024" y="2500769"/>
            <a:ext cx="2882676" cy="2347456"/>
          </a:xfrm>
          <a:prstGeom prst="rect">
            <a:avLst/>
          </a:prstGeom>
        </p:spPr>
      </p:pic>
      <p:sp>
        <p:nvSpPr>
          <p:cNvPr id="7" name="TextBox 6"/>
          <p:cNvSpPr txBox="1"/>
          <p:nvPr/>
        </p:nvSpPr>
        <p:spPr>
          <a:xfrm>
            <a:off x="229592" y="588635"/>
            <a:ext cx="7461656" cy="553998"/>
          </a:xfrm>
          <a:prstGeom prst="rect">
            <a:avLst/>
          </a:prstGeom>
          <a:noFill/>
        </p:spPr>
        <p:txBody>
          <a:bodyPr wrap="square" rtlCol="0">
            <a:spAutoFit/>
          </a:bodyPr>
          <a:lstStyle/>
          <a:p>
            <a:r>
              <a:rPr lang="en-US" sz="3000" dirty="0" smtClean="0"/>
              <a:t>Strategy C: automatic differentiation</a:t>
            </a:r>
            <a:endParaRPr lang="en-US" sz="3000" dirty="0"/>
          </a:p>
        </p:txBody>
      </p:sp>
      <p:sp>
        <p:nvSpPr>
          <p:cNvPr id="16" name="TextBox 15"/>
          <p:cNvSpPr txBox="1"/>
          <p:nvPr/>
        </p:nvSpPr>
        <p:spPr>
          <a:xfrm>
            <a:off x="1145193" y="1071277"/>
            <a:ext cx="9789394" cy="830997"/>
          </a:xfrm>
          <a:prstGeom prst="rect">
            <a:avLst/>
          </a:prstGeom>
          <a:noFill/>
        </p:spPr>
        <p:txBody>
          <a:bodyPr wrap="square" rtlCol="0">
            <a:spAutoFit/>
          </a:bodyPr>
          <a:lstStyle/>
          <a:p>
            <a:pPr algn="r"/>
            <a:r>
              <a:rPr lang="en-US" sz="2400" dirty="0" smtClean="0"/>
              <a:t>Instead of writing a computer program to calculate </a:t>
            </a:r>
            <a:r>
              <a:rPr lang="en-US" sz="2400" b="1" dirty="0" err="1" smtClean="0"/>
              <a:t>dM</a:t>
            </a:r>
            <a:r>
              <a:rPr lang="en-US" sz="2400" b="1" dirty="0" smtClean="0"/>
              <a:t>(x) / dx</a:t>
            </a:r>
            <a:r>
              <a:rPr lang="en-US" sz="2400" dirty="0" smtClean="0"/>
              <a:t>, we can calculate this derivative </a:t>
            </a:r>
            <a:r>
              <a:rPr lang="en-US" sz="2400" u="sng" dirty="0" smtClean="0"/>
              <a:t>automatically</a:t>
            </a:r>
            <a:r>
              <a:rPr lang="en-US" sz="2400" dirty="0" smtClean="0"/>
              <a:t>.</a:t>
            </a:r>
          </a:p>
        </p:txBody>
      </p:sp>
      <p:sp>
        <p:nvSpPr>
          <p:cNvPr id="14" name="TextBox 13"/>
          <p:cNvSpPr txBox="1"/>
          <p:nvPr/>
        </p:nvSpPr>
        <p:spPr>
          <a:xfrm>
            <a:off x="79158" y="1920167"/>
            <a:ext cx="11106150" cy="646331"/>
          </a:xfrm>
          <a:prstGeom prst="rect">
            <a:avLst/>
          </a:prstGeom>
          <a:noFill/>
        </p:spPr>
        <p:txBody>
          <a:bodyPr wrap="square" rtlCol="0">
            <a:spAutoFit/>
          </a:bodyPr>
          <a:lstStyle/>
          <a:p>
            <a:r>
              <a:rPr lang="en-US" dirty="0" smtClean="0"/>
              <a:t>For simulators implemented in modern machine learning frameworks (</a:t>
            </a:r>
            <a:r>
              <a:rPr lang="en-US" dirty="0" err="1" smtClean="0"/>
              <a:t>PyTorch</a:t>
            </a:r>
            <a:r>
              <a:rPr lang="en-US" dirty="0" smtClean="0"/>
              <a:t>, </a:t>
            </a:r>
            <a:r>
              <a:rPr lang="en-US" dirty="0" smtClean="0"/>
              <a:t>Julia, JAX, etc.), </a:t>
            </a:r>
            <a:r>
              <a:rPr lang="en-US" dirty="0" smtClean="0"/>
              <a:t>derivatives can be calculated for all implemented functions automatically with no extra programming.</a:t>
            </a:r>
            <a:endParaRPr lang="en-US" dirty="0"/>
          </a:p>
        </p:txBody>
      </p:sp>
      <p:sp>
        <p:nvSpPr>
          <p:cNvPr id="18" name="TextBox 17"/>
          <p:cNvSpPr txBox="1"/>
          <p:nvPr/>
        </p:nvSpPr>
        <p:spPr>
          <a:xfrm>
            <a:off x="3227622" y="2732477"/>
            <a:ext cx="5872762" cy="923330"/>
          </a:xfrm>
          <a:prstGeom prst="rect">
            <a:avLst/>
          </a:prstGeom>
          <a:noFill/>
        </p:spPr>
        <p:txBody>
          <a:bodyPr wrap="none" rtlCol="0">
            <a:spAutoFit/>
          </a:bodyPr>
          <a:lstStyle/>
          <a:p>
            <a:pPr algn="r"/>
            <a:r>
              <a:rPr lang="en-US" dirty="0" smtClean="0"/>
              <a:t>Oceanic boundary </a:t>
            </a:r>
            <a:r>
              <a:rPr lang="en-US" dirty="0"/>
              <a:t>layer turbulence forced by </a:t>
            </a:r>
            <a:r>
              <a:rPr lang="en-US" dirty="0" smtClean="0"/>
              <a:t>surface </a:t>
            </a:r>
            <a:r>
              <a:rPr lang="en-US" dirty="0"/>
              <a:t>cooling</a:t>
            </a:r>
            <a:endParaRPr lang="en-US" dirty="0" smtClean="0"/>
          </a:p>
          <a:p>
            <a:pPr algn="r"/>
            <a:r>
              <a:rPr lang="en-US" dirty="0" err="1" smtClean="0"/>
              <a:t>Oceananigans.jl</a:t>
            </a:r>
            <a:r>
              <a:rPr lang="en-US" dirty="0" smtClean="0"/>
              <a:t> in Julia</a:t>
            </a:r>
          </a:p>
          <a:p>
            <a:pPr algn="r"/>
            <a:r>
              <a:rPr lang="en-US" dirty="0" smtClean="0"/>
              <a:t>Ramadhan et al., 2020</a:t>
            </a:r>
            <a:endParaRPr lang="en-US" dirty="0"/>
          </a:p>
        </p:txBody>
      </p:sp>
      <p:sp>
        <p:nvSpPr>
          <p:cNvPr id="19" name="TextBox 18"/>
          <p:cNvSpPr txBox="1"/>
          <p:nvPr/>
        </p:nvSpPr>
        <p:spPr>
          <a:xfrm>
            <a:off x="0" y="3697391"/>
            <a:ext cx="8198946" cy="1200329"/>
          </a:xfrm>
          <a:prstGeom prst="rect">
            <a:avLst/>
          </a:prstGeom>
          <a:noFill/>
        </p:spPr>
        <p:txBody>
          <a:bodyPr wrap="square" rtlCol="0">
            <a:spAutoFit/>
          </a:bodyPr>
          <a:lstStyle/>
          <a:p>
            <a:r>
              <a:rPr lang="en-US" sz="2400" dirty="0" smtClean="0"/>
              <a:t>What about the vast majority of Earth science simulators, which are programmed in environments (e.g. Fortran) that don’t provide </a:t>
            </a:r>
            <a:r>
              <a:rPr lang="en-US" sz="2400" dirty="0" err="1" smtClean="0"/>
              <a:t>autodiff</a:t>
            </a:r>
            <a:r>
              <a:rPr lang="en-US" sz="2400" dirty="0" smtClean="0"/>
              <a:t>?</a:t>
            </a:r>
          </a:p>
        </p:txBody>
      </p:sp>
      <p:pic>
        <p:nvPicPr>
          <p:cNvPr id="21" name="Picture 20"/>
          <p:cNvPicPr>
            <a:picLocks noChangeAspect="1"/>
          </p:cNvPicPr>
          <p:nvPr/>
        </p:nvPicPr>
        <p:blipFill>
          <a:blip r:embed="rId3"/>
          <a:stretch>
            <a:fillRect/>
          </a:stretch>
        </p:blipFill>
        <p:spPr>
          <a:xfrm>
            <a:off x="1589910" y="5066413"/>
            <a:ext cx="4449980" cy="1439029"/>
          </a:xfrm>
          <a:prstGeom prst="rect">
            <a:avLst/>
          </a:prstGeom>
        </p:spPr>
      </p:pic>
      <p:sp>
        <p:nvSpPr>
          <p:cNvPr id="22" name="TextBox 21"/>
          <p:cNvSpPr txBox="1"/>
          <p:nvPr/>
        </p:nvSpPr>
        <p:spPr>
          <a:xfrm>
            <a:off x="6609806" y="5106074"/>
            <a:ext cx="5271135" cy="923330"/>
          </a:xfrm>
          <a:prstGeom prst="rect">
            <a:avLst/>
          </a:prstGeom>
          <a:noFill/>
        </p:spPr>
        <p:txBody>
          <a:bodyPr wrap="square" rtlCol="0">
            <a:spAutoFit/>
          </a:bodyPr>
          <a:lstStyle/>
          <a:p>
            <a:pPr algn="r"/>
            <a:r>
              <a:rPr lang="en-US" dirty="0" smtClean="0"/>
              <a:t>Some tools for automatically writing differentiation routines do exist, but are </a:t>
            </a:r>
            <a:r>
              <a:rPr lang="en-US" dirty="0" smtClean="0"/>
              <a:t>mainly based on inefficient static code analysis, and rarely used.</a:t>
            </a:r>
            <a:endParaRPr lang="en-US" dirty="0" smtClean="0"/>
          </a:p>
        </p:txBody>
      </p:sp>
      <p:sp>
        <p:nvSpPr>
          <p:cNvPr id="23" name="TextBox 22"/>
          <p:cNvSpPr txBox="1"/>
          <p:nvPr/>
        </p:nvSpPr>
        <p:spPr>
          <a:xfrm>
            <a:off x="229592" y="3159366"/>
            <a:ext cx="4759508" cy="369332"/>
          </a:xfrm>
          <a:prstGeom prst="rect">
            <a:avLst/>
          </a:prstGeom>
          <a:noFill/>
        </p:spPr>
        <p:txBody>
          <a:bodyPr wrap="none" rtlCol="0">
            <a:spAutoFit/>
          </a:bodyPr>
          <a:lstStyle/>
          <a:p>
            <a:r>
              <a:rPr lang="en-US" b="1" dirty="0" smtClean="0"/>
              <a:t>Added bonus: GPU support &amp; frequent updates!</a:t>
            </a:r>
            <a:endParaRPr lang="en-US" b="1" dirty="0"/>
          </a:p>
        </p:txBody>
      </p:sp>
      <mc:AlternateContent xmlns:mc="http://schemas.openxmlformats.org/markup-compatibility/2006">
        <mc:Choice xmlns:a14="http://schemas.microsoft.com/office/drawing/2010/main" Requires="a14">
          <p:sp>
            <p:nvSpPr>
              <p:cNvPr id="24" name="Title 2"/>
              <p:cNvSpPr>
                <a:spLocks noGrp="1"/>
              </p:cNvSpPr>
              <p:nvPr>
                <p:ph type="title"/>
              </p:nvPr>
            </p:nvSpPr>
            <p:spPr>
              <a:xfrm>
                <a:off x="484386" y="60964"/>
                <a:ext cx="11228643" cy="522514"/>
              </a:xfrm>
            </p:spPr>
            <p:txBody>
              <a:bodyPr/>
              <a:lstStyle/>
              <a:p>
                <a:r>
                  <a:rPr lang="en-US" dirty="0" smtClean="0"/>
                  <a:t>How to minimize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ℒ</m:t>
                        </m:r>
                      </m:e>
                      <m:sub>
                        <m:r>
                          <a:rPr lang="en-US" b="1" i="1" smtClean="0">
                            <a:latin typeface="Cambria Math" panose="02040503050406030204" pitchFamily="18" charset="0"/>
                          </a:rPr>
                          <m:t>𝑫𝑨</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r>
                      <a:rPr lang="en-US" b="1" i="1" smtClean="0">
                        <a:latin typeface="Cambria Math" panose="02040503050406030204" pitchFamily="18" charset="0"/>
                      </a:rPr>
                      <m:t>)</m:t>
                    </m:r>
                  </m:oMath>
                </a14:m>
                <a:r>
                  <a:rPr lang="en-US" dirty="0" smtClean="0"/>
                  <a:t>?</a:t>
                </a:r>
                <a:endParaRPr lang="en-US" dirty="0"/>
              </a:p>
            </p:txBody>
          </p:sp>
        </mc:Choice>
        <mc:Fallback>
          <p:sp>
            <p:nvSpPr>
              <p:cNvPr id="24" name="Title 2"/>
              <p:cNvSpPr>
                <a:spLocks noGrp="1" noRot="1" noChangeAspect="1" noMove="1" noResize="1" noEditPoints="1" noAdjustHandles="1" noChangeArrowheads="1" noChangeShapeType="1" noTextEdit="1"/>
              </p:cNvSpPr>
              <p:nvPr>
                <p:ph type="title"/>
              </p:nvPr>
            </p:nvSpPr>
            <p:spPr>
              <a:xfrm>
                <a:off x="484386" y="60964"/>
                <a:ext cx="11228643" cy="522514"/>
              </a:xfrm>
              <a:blipFill>
                <a:blip r:embed="rId4"/>
                <a:stretch>
                  <a:fillRect l="-1629" t="-16279" b="-5814"/>
                </a:stretch>
              </a:blipFill>
            </p:spPr>
            <p:txBody>
              <a:bodyPr/>
              <a:lstStyle/>
              <a:p>
                <a:r>
                  <a:rPr lang="en-US">
                    <a:noFill/>
                  </a:rPr>
                  <a:t> </a:t>
                </a:r>
              </a:p>
            </p:txBody>
          </p:sp>
        </mc:Fallback>
      </mc:AlternateContent>
    </p:spTree>
    <p:extLst>
      <p:ext uri="{BB962C8B-B14F-4D97-AF65-F5344CB8AC3E}">
        <p14:creationId xmlns:p14="http://schemas.microsoft.com/office/powerpoint/2010/main" val="2754708768"/>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elfolie">
  <a:themeElements>
    <a:clrScheme name="hz">
      <a:dk1>
        <a:srgbClr val="000000"/>
      </a:dk1>
      <a:lt1>
        <a:srgbClr val="FFFFFF"/>
      </a:lt1>
      <a:dk2>
        <a:srgbClr val="1F497D"/>
      </a:dk2>
      <a:lt2>
        <a:srgbClr val="EEECE1"/>
      </a:lt2>
      <a:accent1>
        <a:srgbClr val="0A2D6E"/>
      </a:accent1>
      <a:accent2>
        <a:srgbClr val="005AA0"/>
      </a:accent2>
      <a:accent3>
        <a:srgbClr val="8CB423"/>
      </a:accent3>
      <a:accent4>
        <a:srgbClr val="5A696E"/>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haltsfolie">
  <a:themeElements>
    <a:clrScheme name="hz">
      <a:dk1>
        <a:srgbClr val="000000"/>
      </a:dk1>
      <a:lt1>
        <a:srgbClr val="FFFFFF"/>
      </a:lt1>
      <a:dk2>
        <a:srgbClr val="1F497D"/>
      </a:dk2>
      <a:lt2>
        <a:srgbClr val="EEECE1"/>
      </a:lt2>
      <a:accent1>
        <a:srgbClr val="0A2D6E"/>
      </a:accent1>
      <a:accent2>
        <a:srgbClr val="005AA0"/>
      </a:accent2>
      <a:accent3>
        <a:srgbClr val="8CB423"/>
      </a:accent3>
      <a:accent4>
        <a:srgbClr val="5A696E"/>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3514</Words>
  <Application>Microsoft Office PowerPoint</Application>
  <PresentationFormat>Widescreen</PresentationFormat>
  <Paragraphs>528</Paragraphs>
  <Slides>48</Slides>
  <Notes>19</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 PL SungtiL GB</vt:lpstr>
      <vt:lpstr>Arial</vt:lpstr>
      <vt:lpstr>Bahnschrift SemiBold</vt:lpstr>
      <vt:lpstr>Calibri</vt:lpstr>
      <vt:lpstr>Cambria Math</vt:lpstr>
      <vt:lpstr>Comic Sans MS</vt:lpstr>
      <vt:lpstr>Noto Sans Symbols</vt:lpstr>
      <vt:lpstr>Titelfolie</vt:lpstr>
      <vt:lpstr>Inhaltsfolie</vt:lpstr>
      <vt:lpstr> </vt:lpstr>
      <vt:lpstr>Outline</vt:lpstr>
      <vt:lpstr>Simulators as State space models</vt:lpstr>
      <vt:lpstr>3 optimization tasks in the geosciences</vt:lpstr>
      <vt:lpstr>Data Assimilation</vt:lpstr>
      <vt:lpstr>Strong Constraint 4DVar</vt:lpstr>
      <vt:lpstr>How to minimize L_DA (x_0)?</vt:lpstr>
      <vt:lpstr>How to minimize L_DA (x_0)?</vt:lpstr>
      <vt:lpstr>How to minimize L_DA (x_0)?</vt:lpstr>
      <vt:lpstr>How to minimize L_DA (x_0)?</vt:lpstr>
      <vt:lpstr>Differentiating Simulators with ML</vt:lpstr>
      <vt:lpstr>Objective Function for Emulator Training</vt:lpstr>
      <vt:lpstr>Model System: Lorenz `96</vt:lpstr>
      <vt:lpstr>Runge-Kutta Integration</vt:lpstr>
      <vt:lpstr>Choosing a Neural Network Architecture for our Emulator</vt:lpstr>
      <vt:lpstr>Accuracy of emulators trained on Lorenz `96 </vt:lpstr>
      <vt:lpstr>How Accurate are Estimated Input Derivatives?</vt:lpstr>
      <vt:lpstr>Data Assimilation for L96</vt:lpstr>
      <vt:lpstr>Data Assimiliation with True vs. Estimated Simulator Derivatives</vt:lpstr>
      <vt:lpstr>Application 2: Model Tuning</vt:lpstr>
      <vt:lpstr>Application 2: Model Tuning</vt:lpstr>
      <vt:lpstr>Application 3: Learning To Parameterize Sub-grid-scale Processes</vt:lpstr>
      <vt:lpstr>Application 3: Learning To Parameterize Sub-grid-scale Processes</vt:lpstr>
      <vt:lpstr>Outlook and Future Challenges</vt:lpstr>
      <vt:lpstr>Training Emulators with Local Structure on Partial System States </vt:lpstr>
      <vt:lpstr>Forward pass compute for Earth science &gt;&gt; ML</vt:lpstr>
      <vt:lpstr>Outline</vt:lpstr>
      <vt:lpstr>Weather Prediction by Numerical Process (Richardson, 1922)</vt:lpstr>
      <vt:lpstr>Complementary Advantages of ML and Simulation</vt:lpstr>
      <vt:lpstr>Shallow Water Equations – Semiimplicit Scheme</vt:lpstr>
      <vt:lpstr>Can we learn 2D SWE with standard convnets?</vt:lpstr>
      <vt:lpstr>Spatial dependency of updates</vt:lpstr>
      <vt:lpstr>Putting a Linear Solver into a Neural network</vt:lpstr>
      <vt:lpstr>Linear Implicit Layers: Forward Pass</vt:lpstr>
      <vt:lpstr>Linear Implicit Layers: Backward Pass</vt:lpstr>
      <vt:lpstr>LILs: How to Ensure the Learned System can be Solved</vt:lpstr>
      <vt:lpstr>LILs Are Accurate and Stable for Larger Time Steps</vt:lpstr>
      <vt:lpstr>Exploiting Known PDE Symmetries</vt:lpstr>
      <vt:lpstr>Learn Process Rates/Fluxes, not Tendencies, to Enforce Conservation Laws </vt:lpstr>
      <vt:lpstr>Scaling up further?</vt:lpstr>
      <vt:lpstr>Outline</vt:lpstr>
      <vt:lpstr>ML Models for Specific Processes in Earth System Simulations</vt:lpstr>
      <vt:lpstr>Parameterization Learning with ML: State of the Art</vt:lpstr>
      <vt:lpstr>The “Coupling Problem”</vt:lpstr>
      <vt:lpstr>Single column &amp; box models</vt:lpstr>
      <vt:lpstr>Learning Bulk-moment Microphysics Consistent with Droplet Simulations</vt:lpstr>
      <vt:lpstr>ML-accelerated Time Stepping for Stiff Chemical Systems</vt:lpstr>
      <vt:lpstr>Summary</vt:lpstr>
    </vt:vector>
  </TitlesOfParts>
  <Company>HZG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Greenberg,  David Solomon</dc:creator>
  <cp:lastModifiedBy>Greenberg,  David Solomon</cp:lastModifiedBy>
  <cp:revision>67</cp:revision>
  <dcterms:created xsi:type="dcterms:W3CDTF">2022-11-20T13:54:25Z</dcterms:created>
  <dcterms:modified xsi:type="dcterms:W3CDTF">2022-11-22T13:10:42Z</dcterms:modified>
</cp:coreProperties>
</file>